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ags/tag1.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5" r:id="rId1"/>
    <p:sldMasterId id="2147483845" r:id="rId2"/>
  </p:sldMasterIdLst>
  <p:notesMasterIdLst>
    <p:notesMasterId r:id="rId26"/>
  </p:notesMasterIdLst>
  <p:sldIdLst>
    <p:sldId id="282" r:id="rId3"/>
    <p:sldId id="284" r:id="rId4"/>
    <p:sldId id="285" r:id="rId5"/>
    <p:sldId id="286" r:id="rId6"/>
    <p:sldId id="287" r:id="rId7"/>
    <p:sldId id="290" r:id="rId8"/>
    <p:sldId id="293" r:id="rId9"/>
    <p:sldId id="289" r:id="rId10"/>
    <p:sldId id="296" r:id="rId11"/>
    <p:sldId id="288" r:id="rId12"/>
    <p:sldId id="266" r:id="rId13"/>
    <p:sldId id="267" r:id="rId14"/>
    <p:sldId id="269" r:id="rId15"/>
    <p:sldId id="291" r:id="rId16"/>
    <p:sldId id="292" r:id="rId17"/>
    <p:sldId id="295" r:id="rId18"/>
    <p:sldId id="298" r:id="rId19"/>
    <p:sldId id="275" r:id="rId20"/>
    <p:sldId id="294" r:id="rId21"/>
    <p:sldId id="278" r:id="rId22"/>
    <p:sldId id="283" r:id="rId23"/>
    <p:sldId id="280" r:id="rId24"/>
    <p:sldId id="29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1" autoAdjust="0"/>
    <p:restoredTop sz="90063" autoAdjust="0"/>
  </p:normalViewPr>
  <p:slideViewPr>
    <p:cSldViewPr snapToGrid="0">
      <p:cViewPr varScale="1">
        <p:scale>
          <a:sx n="76" d="100"/>
          <a:sy n="76" d="100"/>
        </p:scale>
        <p:origin x="570" y="60"/>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E60AAC-418F-4CBE-985D-EFE9B4C81366}" type="datetimeFigureOut">
              <a:rPr lang="en-GB" smtClean="0"/>
              <a:t>19/04/2016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3B59E5-BD34-4F84-8D83-11D5AEAC09A2}" type="slidenum">
              <a:rPr lang="en-GB" smtClean="0"/>
              <a:t>‹#›</a:t>
            </a:fld>
            <a:endParaRPr lang="en-GB"/>
          </a:p>
        </p:txBody>
      </p:sp>
    </p:spTree>
    <p:extLst>
      <p:ext uri="{BB962C8B-B14F-4D97-AF65-F5344CB8AC3E}">
        <p14:creationId xmlns:p14="http://schemas.microsoft.com/office/powerpoint/2010/main" val="1810974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B82607-1483-4CEA-A1A7-F7283E925A20}" type="slidenum">
              <a:rPr lang="en-GB" smtClean="0"/>
              <a:t>1</a:t>
            </a:fld>
            <a:endParaRPr lang="en-GB"/>
          </a:p>
        </p:txBody>
      </p:sp>
    </p:spTree>
    <p:extLst>
      <p:ext uri="{BB962C8B-B14F-4D97-AF65-F5344CB8AC3E}">
        <p14:creationId xmlns:p14="http://schemas.microsoft.com/office/powerpoint/2010/main" val="1829277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https://www.youtube.com/watch?v=TSdicQh0dTI</a:t>
            </a:r>
          </a:p>
          <a:p>
            <a:pPr marL="0" marR="0" indent="0" algn="l" defTabSz="914377"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mn-ea"/>
              <a:cs typeface="Segoe UI" panose="020B0502040204020203" pitchFamily="34" charset="0"/>
            </a:endParaRPr>
          </a:p>
          <a:p>
            <a:pPr marL="0" marR="0" indent="0" algn="l" defTabSz="914377"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mn-ea"/>
              <a:cs typeface="Segoe UI" panose="020B0502040204020203" pitchFamily="34" charset="0"/>
            </a:endParaRPr>
          </a:p>
          <a:p>
            <a:pPr marL="0" marR="0" indent="0" algn="l" defTabSz="914377"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mn-ea"/>
              <a:cs typeface="Segoe UI" panose="020B0502040204020203" pitchFamily="34" charset="0"/>
            </a:endParaRPr>
          </a:p>
          <a:p>
            <a:pPr marL="0" marR="0" indent="0" algn="l" defTabSz="914377"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Key points: </a:t>
            </a:r>
          </a:p>
          <a:p>
            <a:pPr marL="171450" marR="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Rockwell Automation is an industrial automation company from Milwaukee, WI </a:t>
            </a:r>
          </a:p>
          <a:p>
            <a:pPr marL="171450" marR="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Developed a solution that enables petroleum industry customers to monitor their expensive capital assets and provide near-real-time insight into the operation of machinery (often in remote, isolated regions)</a:t>
            </a:r>
          </a:p>
          <a:p>
            <a:pPr marL="171450" marR="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This allows customers to reduce downtime and maintenance of assets, increasing productivity</a:t>
            </a:r>
          </a:p>
          <a:p>
            <a:pPr marL="171450" marR="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From this original solution, Rockwell was able to expand their asset monitoring and management capabilities by incorporating big-data analytics tools from Microsoft Azure, allowing them to analyze massive amounts of raw telemetry data and manage complex data interactions across multiple systems</a:t>
            </a:r>
          </a:p>
          <a:p>
            <a:pPr marL="628650" marR="0" lvl="1"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This provides their customers with advanced analytics that provide actionable information to inform their business decision-making</a:t>
            </a:r>
          </a:p>
          <a:p>
            <a:pPr marL="0" marR="0" indent="0" algn="l" defTabSz="914377"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mn-ea"/>
              <a:cs typeface="Segoe UI" panose="020B0502040204020203" pitchFamily="34" charset="0"/>
            </a:endParaRPr>
          </a:p>
          <a:p>
            <a:pPr marL="0" marR="0" indent="0" algn="l" defTabSz="914377"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Presenter guidance:</a:t>
            </a:r>
          </a:p>
          <a:p>
            <a:pPr marL="171450" marR="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Unless your audience is very IT-savvy, keep the information at a high-level</a:t>
            </a:r>
          </a:p>
          <a:p>
            <a:pPr marL="628650" marR="0" lvl="1"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Potentially frame this as:</a:t>
            </a:r>
          </a:p>
          <a:p>
            <a:pPr marL="1085850" marR="0" lvl="2"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Problem: </a:t>
            </a: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For petroleum industry customers, managing and operating their machinery and other assets is a constant challenge. These machines are expensive, remote, and often hard to get to. Unexpected downtime and increased maintenance of assets for Rockwell’s petroleum industry customers was impacting their productivity and increasing costs over time</a:t>
            </a:r>
          </a:p>
          <a:p>
            <a:pPr marL="1085850" marR="0" lvl="2"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Solution: </a:t>
            </a: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Rockwell develop an IoT solution that provided remote asset monitoring and management capabilities</a:t>
            </a:r>
          </a:p>
          <a:p>
            <a:pPr marL="1085850" marR="0" lvl="2"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Customer impact: </a:t>
            </a: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Rockwell’s customers were able to reduce downtime and maintenance of assets, increasing productivity</a:t>
            </a:r>
          </a:p>
          <a:p>
            <a:pPr marL="1085850" marR="0" lvl="2"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Partner outlook: </a:t>
            </a: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Rockwell was able to expand their asset monitoring and management capabilities by incorporating big-data tools from Microsoft Azure, allowing them with massive amounts of data and manage complex interactions across customers – enabling them to provide their customers with new and improved services </a:t>
            </a:r>
          </a:p>
          <a:p>
            <a:pPr marL="171450" marR="0" lvl="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For customers who want more information, use the “Watch Video” button in the bottom left-hand corner to show them the video case study</a:t>
            </a:r>
            <a:endParaRPr lang="en-US" sz="1200" b="1" i="0" u="none" strike="noStrike" kern="1200" baseline="0" dirty="0">
              <a:solidFill>
                <a:schemeClr val="tx1"/>
              </a:solidFill>
              <a:latin typeface="Segoe UI" panose="020B0502040204020203" pitchFamily="34" charset="0"/>
              <a:ea typeface="+mn-ea"/>
              <a:cs typeface="Segoe UI" panose="020B0502040204020203" pitchFamily="34" charset="0"/>
            </a:endParaRPr>
          </a:p>
          <a:p>
            <a:pPr marL="0" marR="0" indent="0" algn="l" defTabSz="914377"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mn-ea"/>
              <a:cs typeface="Segoe UI" panose="020B0502040204020203" pitchFamily="34" charset="0"/>
            </a:endParaRPr>
          </a:p>
          <a:p>
            <a:pPr marL="0" marR="0" indent="0" algn="l" defTabSz="914377"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Talk track:</a:t>
            </a:r>
            <a:endParaRPr lang="en-US" baseline="0" dirty="0">
              <a:latin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latin typeface="Segoe UI" panose="020B0502040204020203" pitchFamily="34" charset="0"/>
              </a:rPr>
              <a:t>An industrial automation company based out of Milwaukee, Wisconsin, Rockwell Automation is using IoT to help customers transform their operations within the petroleum industry. Their solution monitors expensive capital assets, and provides a near-real-time view of the operation of machinery in remote, isolated regions. Because Rockwell is now able to remote monitor assets worldwide, they are able to reduce costly downtime and maintenance of assets, and increase productivity. As a result of Rockwell’s end-to-end approach, customers are changing the way they manage their entire oil and gas supply chain.</a:t>
            </a:r>
            <a:endParaRPr lang="en-US" dirty="0">
              <a:latin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latin typeface="Segoe UI" panose="020B0502040204020203" pitchFamily="34" charset="0"/>
              </a:rPr>
              <a:t>And Rockwell didn’t stop there. They soon expanded on the asset monitoring and management capabilities of their solution to include a broad data strategy that incorporates big-data analytics tools, including Azure HDInsight and Azure Data Factory, to allow them to manage complex data interactions across multiple systems and analyze massive amounts of raw telemetry data. For customers, this advanced analytics feature brings actionable, predictive information that facilitates and informs business decision-making.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latin typeface="Segoe UI" panose="020B0502040204020203"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latin typeface="Segoe UI" panose="020B0502040204020203" pitchFamily="34" charset="0"/>
              </a:rPr>
              <a:t>Harnessing the potential of the data collected from the ocean floor to the gas pump on the corner, Rockwell Automation is using IoT to light up traditional pump, transport and metering equipment with cloud-connected sensors, and is providing customers with new forms of insight and value that even they didn’t expect at the time of developing the solution. It’s all about capturing new data streams, and turning that data into insights and action.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latin typeface="Segoe UI" panose="020B0502040204020203" pitchFamily="34" charset="0"/>
              </a:rPr>
              <a:t>&lt;Click&gt;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21E1D4D5-A866-40F0-AE0D-FBE9EED345D6}" type="slidenum">
              <a:rPr lang="en-US" smtClean="0">
                <a:latin typeface="Segoe UI" panose="020B0502040204020203" pitchFamily="34" charset="0"/>
              </a:rPr>
              <a:t>2</a:t>
            </a:fld>
            <a:endParaRPr lang="en-US">
              <a:latin typeface="Segoe UI" panose="020B0502040204020203" pitchFamily="34" charset="0"/>
            </a:endParaRPr>
          </a:p>
        </p:txBody>
      </p:sp>
    </p:spTree>
    <p:extLst>
      <p:ext uri="{BB962C8B-B14F-4D97-AF65-F5344CB8AC3E}">
        <p14:creationId xmlns:p14="http://schemas.microsoft.com/office/powerpoint/2010/main" val="2300743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965626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4/19/2016 11:42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33502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https://azure.microsoft.com/en-us/blog/microsoft-announces-two-new-offerings-to-streamline-iot-management/</a:t>
            </a:r>
          </a:p>
          <a:p>
            <a:endParaRPr lang="en-GB" dirty="0"/>
          </a:p>
        </p:txBody>
      </p:sp>
      <p:sp>
        <p:nvSpPr>
          <p:cNvPr id="4" name="Slide Number Placeholder 3"/>
          <p:cNvSpPr>
            <a:spLocks noGrp="1"/>
          </p:cNvSpPr>
          <p:nvPr>
            <p:ph type="sldNum" sz="quarter" idx="10"/>
          </p:nvPr>
        </p:nvSpPr>
        <p:spPr/>
        <p:txBody>
          <a:bodyPr/>
          <a:lstStyle/>
          <a:p>
            <a:fld id="{E33B59E5-BD34-4F84-8D83-11D5AEAC09A2}" type="slidenum">
              <a:rPr lang="en-GB" smtClean="0"/>
              <a:t>9</a:t>
            </a:fld>
            <a:endParaRPr lang="en-GB"/>
          </a:p>
        </p:txBody>
      </p:sp>
    </p:spTree>
    <p:extLst>
      <p:ext uri="{BB962C8B-B14F-4D97-AF65-F5344CB8AC3E}">
        <p14:creationId xmlns:p14="http://schemas.microsoft.com/office/powerpoint/2010/main" val="2667826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800" dirty="0"/>
              <a:t>ASA</a:t>
            </a:r>
            <a:r>
              <a:rPr lang="en-US" sz="1800" baseline="0" dirty="0"/>
              <a:t> can not only handle millions of events per second but it can also correlate across multiple independent streams of data simultaneously. This high speed event processing allows for the real time detection of anomalies or escalations based on threshold breaches or alarm settings as the data is ingested. The architecture is simple and easily scalable to an enterprise ready solution. </a:t>
            </a:r>
            <a:endParaRPr lang="en-US" sz="1800" dirty="0"/>
          </a:p>
          <a:p>
            <a:endParaRPr lang="en-US" sz="1800" dirty="0"/>
          </a:p>
          <a:p>
            <a:r>
              <a:rPr lang="en-US" sz="1800" b="1" dirty="0"/>
              <a:t>Azure Stream Analytics:</a:t>
            </a:r>
          </a:p>
          <a:p>
            <a:pPr marL="171450" indent="-171450">
              <a:buFontTx/>
              <a:buChar char="-"/>
            </a:pPr>
            <a:r>
              <a:rPr lang="en-US" sz="1800" b="0" baseline="0" dirty="0"/>
              <a:t>Real time analytics</a:t>
            </a:r>
          </a:p>
          <a:p>
            <a:pPr marL="171450" indent="-171450">
              <a:buFontTx/>
              <a:buChar char="-"/>
            </a:pPr>
            <a:r>
              <a:rPr lang="en-US" sz="1800" b="0" baseline="0" dirty="0"/>
              <a:t>Millions of events per second</a:t>
            </a:r>
          </a:p>
          <a:p>
            <a:pPr marL="171450" indent="-171450">
              <a:buFontTx/>
              <a:buChar char="-"/>
            </a:pPr>
            <a:r>
              <a:rPr lang="en-US" sz="1800" b="0" baseline="0" dirty="0"/>
              <a:t>Low latency, high </a:t>
            </a:r>
            <a:r>
              <a:rPr lang="en-US" sz="1800" b="0" baseline="0" dirty="0" err="1"/>
              <a:t>througput</a:t>
            </a:r>
            <a:endParaRPr lang="en-US" sz="1800" b="0"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4/19/2016 11:42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5910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4/19/2016 11:42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53712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4/19/2016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511861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a:p>
            <a:r>
              <a:rPr lang="en-US" b="1" dirty="0"/>
              <a:t>1. The</a:t>
            </a:r>
            <a:r>
              <a:rPr lang="en-US" b="1" baseline="0" dirty="0"/>
              <a:t> Power BI service, sometimes referred to as </a:t>
            </a:r>
            <a:r>
              <a:rPr lang="en-US" b="1" dirty="0"/>
              <a:t>powerbi.com,</a:t>
            </a:r>
            <a:r>
              <a:rPr lang="en-US" b="1" baseline="0" dirty="0"/>
              <a:t> </a:t>
            </a:r>
            <a:r>
              <a:rPr lang="en-US" dirty="0"/>
              <a:t>is what allows</a:t>
            </a:r>
            <a:r>
              <a:rPr lang="en-US" baseline="0" dirty="0"/>
              <a:t> you to</a:t>
            </a:r>
            <a:r>
              <a:rPr lang="en-US" dirty="0"/>
              <a:t>: </a:t>
            </a:r>
          </a:p>
          <a:p>
            <a:pPr marL="628650" lvl="1" indent="-171450">
              <a:buFont typeface="Arial" panose="020B0604020202020204" pitchFamily="34" charset="0"/>
              <a:buChar char="•"/>
            </a:pPr>
            <a:r>
              <a:rPr lang="en-US" baseline="0" dirty="0"/>
              <a:t>Create beautiful visualizations to tell compelling data stories </a:t>
            </a:r>
          </a:p>
          <a:p>
            <a:pPr marL="628650" lvl="1" indent="-171450">
              <a:buFont typeface="Arial" panose="020B0604020202020204" pitchFamily="34" charset="0"/>
              <a:buChar char="•"/>
            </a:pPr>
            <a:r>
              <a:rPr lang="en-US" baseline="0" dirty="0"/>
              <a:t>Build rich, live dashboards that turn BI into business insights</a:t>
            </a:r>
          </a:p>
          <a:p>
            <a:pPr marL="628650" lvl="1" indent="-171450">
              <a:buFont typeface="Arial" panose="020B0604020202020204" pitchFamily="34" charset="0"/>
              <a:buChar char="•"/>
            </a:pPr>
            <a:r>
              <a:rPr lang="en-US" dirty="0"/>
              <a:t>Create reports</a:t>
            </a:r>
            <a:r>
              <a:rPr lang="en-US" baseline="0" dirty="0"/>
              <a:t> &amp; datasets from which you can create visualizations and dashboards</a:t>
            </a:r>
          </a:p>
          <a:p>
            <a:pPr marL="628650" lvl="1" indent="-171450">
              <a:buFont typeface="Arial" panose="020B0604020202020204" pitchFamily="34" charset="0"/>
              <a:buChar char="•"/>
            </a:pPr>
            <a:r>
              <a:rPr lang="en-US" baseline="0" dirty="0"/>
              <a:t>Enjoy the benefits of up-to-date data with real-time, automatic and scheduled refreshes</a:t>
            </a:r>
          </a:p>
          <a:p>
            <a:pPr marL="628650" lvl="1" indent="-171450">
              <a:buFont typeface="Arial" panose="020B0604020202020204" pitchFamily="34" charset="0"/>
              <a:buChar char="•"/>
            </a:pPr>
            <a:r>
              <a:rPr lang="en-US" baseline="0" dirty="0"/>
              <a:t>Share dashboards easily with other people in your organization</a:t>
            </a:r>
          </a:p>
          <a:p>
            <a:pPr marL="628650" lvl="1" indent="-171450">
              <a:buFont typeface="Arial" panose="020B0604020202020204" pitchFamily="34" charset="0"/>
              <a:buChar char="•"/>
            </a:pPr>
            <a:r>
              <a:rPr lang="en-US" baseline="0" dirty="0"/>
              <a:t>Ask questions of data in plain English with Natural Language Query</a:t>
            </a:r>
          </a:p>
          <a:p>
            <a:pPr marL="628650" lvl="1" indent="-171450">
              <a:buFont typeface="Arial" panose="020B0604020202020204" pitchFamily="34" charset="0"/>
              <a:buChar char="•"/>
            </a:pPr>
            <a:r>
              <a:rPr lang="en-US" baseline="0" dirty="0"/>
              <a:t>Stay connected to your data all the time with mobile applications</a:t>
            </a:r>
          </a:p>
          <a:p>
            <a:pPr marL="457200" lvl="1" indent="0">
              <a:buFont typeface="Arial" panose="020B0604020202020204" pitchFamily="34" charset="0"/>
              <a:buNone/>
            </a:pPr>
            <a:endParaRPr lang="en-US" baseline="0" dirty="0"/>
          </a:p>
          <a:p>
            <a:pPr marL="0" indent="0">
              <a:buFont typeface="+mj-lt"/>
              <a:buNone/>
            </a:pPr>
            <a:r>
              <a:rPr lang="en-US" b="1" baseline="0" dirty="0"/>
              <a:t>2. </a:t>
            </a:r>
            <a:r>
              <a:rPr lang="en-US" b="0" baseline="0" dirty="0"/>
              <a:t>Power BI </a:t>
            </a:r>
            <a:r>
              <a:rPr lang="en-US" b="1" baseline="0" dirty="0"/>
              <a:t>connects to a variety of data sources. </a:t>
            </a:r>
            <a:r>
              <a:rPr lang="en-US" baseline="0" dirty="0"/>
              <a:t>These range across both cloud and on-premises sources, and include:</a:t>
            </a:r>
          </a:p>
          <a:p>
            <a:pPr marL="628650" lvl="1" indent="-171450">
              <a:buFont typeface="Arial" panose="020B0604020202020204" pitchFamily="34" charset="0"/>
              <a:buChar char="•"/>
            </a:pPr>
            <a:r>
              <a:rPr lang="en-US" baseline="0" dirty="0"/>
              <a:t>A variety of </a:t>
            </a:r>
            <a:r>
              <a:rPr lang="en-US" b="1" baseline="0" dirty="0"/>
              <a:t>popular SaaS solutions</a:t>
            </a:r>
            <a:r>
              <a:rPr lang="en-US" baseline="0" dirty="0"/>
              <a:t>, such as </a:t>
            </a:r>
            <a:r>
              <a:rPr lang="en-US" baseline="0" dirty="0" err="1"/>
              <a:t>Marketo</a:t>
            </a:r>
            <a:r>
              <a:rPr lang="en-US" baseline="0" dirty="0"/>
              <a:t>, Salesforce, GitHub, Dynamics CRM, </a:t>
            </a:r>
            <a:r>
              <a:rPr lang="en-US" baseline="0" dirty="0" err="1"/>
              <a:t>Zendesk</a:t>
            </a:r>
            <a:r>
              <a:rPr lang="en-US" baseline="0" dirty="0"/>
              <a:t>, and several others</a:t>
            </a:r>
            <a:endParaRPr lang="en-US" b="0" baseline="0" dirty="0"/>
          </a:p>
          <a:p>
            <a:pPr marL="628650" lvl="1" indent="-171450">
              <a:buFont typeface="Arial" panose="020B0604020202020204" pitchFamily="34" charset="0"/>
              <a:buChar char="•"/>
            </a:pPr>
            <a:r>
              <a:rPr lang="en-US" b="1" baseline="0" dirty="0"/>
              <a:t>On-premises databases </a:t>
            </a:r>
            <a:r>
              <a:rPr lang="en-US" baseline="0" dirty="0"/>
              <a:t>– Power BI offers live connectivity to SQL Server Analysis Services, which we’ll cover in more detail later. And using a gateway solution, Power BI can connect to other database solutions. </a:t>
            </a:r>
          </a:p>
          <a:p>
            <a:pPr marL="628650" lvl="1" indent="-171450">
              <a:buFont typeface="Arial" panose="020B0604020202020204" pitchFamily="34" charset="0"/>
              <a:buChar char="•"/>
            </a:pPr>
            <a:r>
              <a:rPr lang="en-US" b="1" baseline="0" dirty="0"/>
              <a:t>Custom data sources </a:t>
            </a:r>
            <a:r>
              <a:rPr lang="en-US" baseline="0" dirty="0"/>
              <a:t>– </a:t>
            </a:r>
            <a:r>
              <a:rPr lang="en-US" b="0" baseline="0" dirty="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baseline="0" dirty="0"/>
          </a:p>
          <a:p>
            <a:pPr marL="628650" lvl="1" indent="-171450">
              <a:buFont typeface="Arial" panose="020B0604020202020204" pitchFamily="34" charset="0"/>
              <a:buChar char="•"/>
            </a:pPr>
            <a:r>
              <a:rPr lang="en-US" b="1" baseline="0" dirty="0"/>
              <a:t>Other Azure services</a:t>
            </a:r>
            <a:r>
              <a:rPr lang="en-US" baseline="0" dirty="0"/>
              <a:t> – Power BI integrates tightly with SQL Azure and Stream Analytics, and will be integrating closely with more Azure services over time</a:t>
            </a:r>
          </a:p>
          <a:p>
            <a:pPr marL="628650" lvl="1" indent="-171450">
              <a:buFont typeface="Arial" panose="020B0604020202020204" pitchFamily="34" charset="0"/>
              <a:buChar char="•"/>
            </a:pPr>
            <a:r>
              <a:rPr lang="en-US" b="1" baseline="0" dirty="0"/>
              <a:t>Power BI Desktop and Excel files </a:t>
            </a:r>
            <a:r>
              <a:rPr lang="en-US" baseline="0" dirty="0"/>
              <a:t>– Excel workbooks can be directly connected to Power BI.com, or may be used with Power BI Desktop. Power BI Desktop is a companion application to the Power BI service – it is a desktop tool that supports data analysis and reporting. Like Excel files, Power BI Desktop files may be uploaded to the Power BI service. </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0828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8131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686307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Photo Magenta">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accent3"/>
                </a:solidFill>
              </a:defRPr>
            </a:lvl1pPr>
          </a:lstStyle>
          <a:p>
            <a:r>
              <a:rPr lang="en-US" dirty="0"/>
              <a:t>Click to edit title</a:t>
            </a:r>
          </a:p>
        </p:txBody>
      </p:sp>
    </p:spTree>
    <p:extLst>
      <p:ext uri="{BB962C8B-B14F-4D97-AF65-F5344CB8AC3E}">
        <p14:creationId xmlns:p14="http://schemas.microsoft.com/office/powerpoint/2010/main" val="1090166695"/>
      </p:ext>
    </p:extLst>
  </p:cSld>
  <p:clrMapOvr>
    <a:overrideClrMapping bg1="lt1" tx1="dk1" bg2="lt2" tx2="dk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Section Header Magenta">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1721172024"/>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Teal">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3981927943"/>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Teal">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4"/>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solidFill>
                  <a:schemeClr val="accent4"/>
                </a:solidFill>
              </a:defRPr>
            </a:lvl1pPr>
          </a:lstStyle>
          <a:p>
            <a:r>
              <a:rPr lang="en-US" dirty="0"/>
              <a:t>Click to edit title</a:t>
            </a:r>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405831920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ntent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4"/>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4"/>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87983470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Narrow Left Column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4"/>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4"/>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75613638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a:t>Click to edit title</a:t>
            </a:r>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73800414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lor Block Teal">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4"/>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48468301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Teal">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4"/>
                </a:solidFill>
              </a:defRPr>
            </a:lvl1pPr>
            <a:lvl2pPr>
              <a:defRPr sz="2400"/>
            </a:lvl2pPr>
            <a:lvl3pPr>
              <a:defRPr sz="2400"/>
            </a:lvl3pPr>
            <a:lvl4pPr>
              <a:defRPr sz="2400"/>
            </a:lvl4pPr>
            <a:lvl5pPr>
              <a:defRPr sz="2400"/>
            </a:lvl5pPr>
          </a:lstStyle>
          <a:p>
            <a:pPr lvl="0"/>
            <a:r>
              <a:rPr lang="en-US" dirty="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Click to edit text</a:t>
            </a:r>
          </a:p>
        </p:txBody>
      </p:sp>
    </p:spTree>
    <p:extLst>
      <p:ext uri="{BB962C8B-B14F-4D97-AF65-F5344CB8AC3E}">
        <p14:creationId xmlns:p14="http://schemas.microsoft.com/office/powerpoint/2010/main" val="191693696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Photo Teal">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accent4"/>
                </a:solidFill>
              </a:defRPr>
            </a:lvl1pPr>
          </a:lstStyle>
          <a:p>
            <a:r>
              <a:rPr lang="en-US" dirty="0"/>
              <a:t>Click to edit title</a:t>
            </a:r>
          </a:p>
        </p:txBody>
      </p:sp>
    </p:spTree>
    <p:extLst>
      <p:ext uri="{BB962C8B-B14F-4D97-AF65-F5344CB8AC3E}">
        <p14:creationId xmlns:p14="http://schemas.microsoft.com/office/powerpoint/2010/main" val="215423756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4/19/2016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356349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Section Header Teal">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1716010672"/>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itle" preserve="1">
  <p:cSld name="Title Slide Gre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2648997686"/>
      </p:ext>
    </p:extLst>
  </p:cSld>
  <p:clrMapOvr>
    <a:overrideClrMapping bg1="lt1" tx1="dk1" bg2="lt2" tx2="dk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Green">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5"/>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solidFill>
                  <a:schemeClr val="accent5"/>
                </a:solidFill>
              </a:defRPr>
            </a:lvl1pPr>
          </a:lstStyle>
          <a:p>
            <a:r>
              <a:rPr lang="en-US" dirty="0"/>
              <a:t>Click to edit title</a:t>
            </a:r>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22647144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ntent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5"/>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5"/>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7007379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Narrow Left Column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5"/>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5"/>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50009572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a:t>Click to edit title</a:t>
            </a:r>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11682804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lor Block Green">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5"/>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41859974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Green">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5"/>
                </a:solidFill>
              </a:defRPr>
            </a:lvl1pPr>
            <a:lvl2pPr>
              <a:defRPr sz="2400"/>
            </a:lvl2pPr>
            <a:lvl3pPr>
              <a:defRPr sz="2400"/>
            </a:lvl3pPr>
            <a:lvl4pPr>
              <a:defRPr sz="2400"/>
            </a:lvl4pPr>
            <a:lvl5pPr>
              <a:defRPr sz="2400"/>
            </a:lvl5pPr>
          </a:lstStyle>
          <a:p>
            <a:pPr lvl="0"/>
            <a:r>
              <a:rPr lang="en-US" dirty="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Click to edit text</a:t>
            </a:r>
          </a:p>
        </p:txBody>
      </p:sp>
    </p:spTree>
    <p:extLst>
      <p:ext uri="{BB962C8B-B14F-4D97-AF65-F5344CB8AC3E}">
        <p14:creationId xmlns:p14="http://schemas.microsoft.com/office/powerpoint/2010/main" val="44538243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Photo Green">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accent5"/>
                </a:solidFill>
              </a:defRPr>
            </a:lvl1pPr>
          </a:lstStyle>
          <a:p>
            <a:r>
              <a:rPr lang="en-US" dirty="0"/>
              <a:t>Click to edit title</a:t>
            </a:r>
          </a:p>
        </p:txBody>
      </p:sp>
    </p:spTree>
    <p:extLst>
      <p:ext uri="{BB962C8B-B14F-4D97-AF65-F5344CB8AC3E}">
        <p14:creationId xmlns:p14="http://schemas.microsoft.com/office/powerpoint/2010/main" val="119268825"/>
      </p:ext>
    </p:extLst>
  </p:cSld>
  <p:clrMapOvr>
    <a:overrideClrMapping bg1="lt1" tx1="dk1" bg2="lt2" tx2="dk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06235033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ote Purpl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2"/>
                </a:solidFill>
              </a:defRPr>
            </a:lvl1pPr>
            <a:lvl2pPr>
              <a:defRPr sz="2400"/>
            </a:lvl2pPr>
            <a:lvl3pPr>
              <a:defRPr sz="2400"/>
            </a:lvl3pPr>
            <a:lvl4pPr>
              <a:defRPr sz="2400"/>
            </a:lvl4pPr>
            <a:lvl5pPr>
              <a:defRPr sz="2400"/>
            </a:lvl5pPr>
          </a:lstStyle>
          <a:p>
            <a:pPr lvl="0"/>
            <a:r>
              <a:rPr lang="en-US" dirty="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Click to edit text</a:t>
            </a:r>
          </a:p>
        </p:txBody>
      </p:sp>
    </p:spTree>
    <p:extLst>
      <p:ext uri="{BB962C8B-B14F-4D97-AF65-F5344CB8AC3E}">
        <p14:creationId xmlns:p14="http://schemas.microsoft.com/office/powerpoint/2010/main" val="251290450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itle" preserve="1">
  <p:cSld name="Title Slide Re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2489624741"/>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Red">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6"/>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solidFill>
                  <a:schemeClr val="accent6"/>
                </a:solidFill>
              </a:defRPr>
            </a:lvl1pPr>
          </a:lstStyle>
          <a:p>
            <a:r>
              <a:rPr lang="en-US" dirty="0"/>
              <a:t>Click to edit title</a:t>
            </a:r>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8913771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ntent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6"/>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6"/>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85592463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Narrow Left Column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6"/>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6"/>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4004214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a:t>Click to edit title</a:t>
            </a:r>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58327364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lor Block Red">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6"/>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09410475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Quote Red">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6"/>
                </a:solidFill>
              </a:defRPr>
            </a:lvl1pPr>
            <a:lvl2pPr>
              <a:defRPr sz="2400"/>
            </a:lvl2pPr>
            <a:lvl3pPr>
              <a:defRPr sz="2400"/>
            </a:lvl3pPr>
            <a:lvl4pPr>
              <a:defRPr sz="2400"/>
            </a:lvl4pPr>
            <a:lvl5pPr>
              <a:defRPr sz="2400"/>
            </a:lvl5pPr>
          </a:lstStyle>
          <a:p>
            <a:pPr lvl="0"/>
            <a:r>
              <a:rPr lang="en-US" dirty="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Click to edit text</a:t>
            </a:r>
          </a:p>
        </p:txBody>
      </p:sp>
    </p:spTree>
    <p:extLst>
      <p:ext uri="{BB962C8B-B14F-4D97-AF65-F5344CB8AC3E}">
        <p14:creationId xmlns:p14="http://schemas.microsoft.com/office/powerpoint/2010/main" val="50386125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Photo Red">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6"/>
                </a:solidFill>
              </a:defRPr>
            </a:lvl1pPr>
          </a:lstStyle>
          <a:p>
            <a:r>
              <a:rPr lang="en-US" dirty="0"/>
              <a:t>Click to edit title</a:t>
            </a:r>
          </a:p>
        </p:txBody>
      </p:sp>
    </p:spTree>
    <p:extLst>
      <p:ext uri="{BB962C8B-B14F-4D97-AF65-F5344CB8AC3E}">
        <p14:creationId xmlns:p14="http://schemas.microsoft.com/office/powerpoint/2010/main" val="782312920"/>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4083766199"/>
      </p:ext>
    </p:extLst>
  </p:cSld>
  <p:clrMapOvr>
    <a:overrideClrMapping bg1="lt1" tx1="dk1" bg2="lt2" tx2="dk2" accent1="accent1" accent2="accent2" accent3="accent3" accent4="accent4" accent5="accent5" accent6="accent6" hlink="hlink" folHlink="folHlink"/>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71143989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with Sub ">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03"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381000" y="228601"/>
            <a:ext cx="11290165" cy="553998"/>
          </a:xfrm>
          <a:prstGeom prst="rect">
            <a:avLst/>
          </a:prstGeom>
        </p:spPr>
        <p:txBody>
          <a:bodyPr/>
          <a:lstStyle/>
          <a:p>
            <a:r>
              <a:rPr lang="en-US" dirty="0"/>
              <a:t>Title and content</a:t>
            </a:r>
          </a:p>
        </p:txBody>
      </p:sp>
      <p:sp>
        <p:nvSpPr>
          <p:cNvPr id="10" name="Text Placeholder 9"/>
          <p:cNvSpPr>
            <a:spLocks noGrp="1"/>
          </p:cNvSpPr>
          <p:nvPr>
            <p:ph type="body" sz="quarter" idx="11"/>
          </p:nvPr>
        </p:nvSpPr>
        <p:spPr>
          <a:xfrm>
            <a:off x="381000" y="782638"/>
            <a:ext cx="11290300" cy="4247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393376630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Slide 5">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13" y="-312"/>
            <a:ext cx="12191377" cy="6858623"/>
          </a:xfrm>
          <a:prstGeom prst="rect">
            <a:avLst/>
          </a:prstGeom>
        </p:spPr>
      </p:pic>
      <p:sp>
        <p:nvSpPr>
          <p:cNvPr id="2" name="Rectangle 1"/>
          <p:cNvSpPr/>
          <p:nvPr userDrawn="1"/>
        </p:nvSpPr>
        <p:spPr bwMode="auto">
          <a:xfrm>
            <a:off x="1" y="0"/>
            <a:ext cx="5789411" cy="6858000"/>
          </a:xfrm>
          <a:prstGeom prst="rect">
            <a:avLst/>
          </a:prstGeom>
          <a:gradFill flip="none" rotWithShape="1">
            <a:gsLst>
              <a:gs pos="100000">
                <a:srgbClr val="000000">
                  <a:alpha val="0"/>
                </a:srgbClr>
              </a:gs>
              <a:gs pos="0">
                <a:schemeClr val="bg1">
                  <a:alpha val="0"/>
                </a:schemeClr>
              </a:gs>
              <a:gs pos="16000">
                <a:schemeClr val="bg1">
                  <a:alpha val="53000"/>
                </a:schemeClr>
              </a:gs>
              <a:gs pos="12000">
                <a:schemeClr val="bg1">
                  <a:lumMod val="95000"/>
                  <a:alpha val="53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349753"/>
            <a:ext cx="6276531" cy="1794808"/>
          </a:xfrm>
          <a:noFill/>
        </p:spPr>
        <p:txBody>
          <a:bodyPr lIns="146304" tIns="91440" rIns="146304" bIns="91440" anchor="b" anchorCtr="0"/>
          <a:lstStyle>
            <a:lvl1pPr>
              <a:defRPr lang="en-US" sz="3920" b="1" kern="1200" cap="none" spc="-99" baseline="0" dirty="0" smtClean="0">
                <a:ln w="3175">
                  <a:noFill/>
                </a:ln>
                <a:solidFill>
                  <a:srgbClr val="021F4F"/>
                </a:solidFill>
                <a:effectLst/>
                <a:latin typeface="+mn-lt"/>
                <a:ea typeface="+mn-ea"/>
                <a:cs typeface="+mn-cs"/>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4147678"/>
            <a:ext cx="6276531" cy="1789991"/>
          </a:xfrm>
          <a:noFill/>
        </p:spPr>
        <p:txBody>
          <a:bodyPr tIns="109728" bIns="109728">
            <a:noAutofit/>
          </a:bodyPr>
          <a:lstStyle>
            <a:lvl1pPr marL="0" indent="0">
              <a:spcBef>
                <a:spcPts val="0"/>
              </a:spcBef>
              <a:buNone/>
              <a:defRPr lang="en-US" sz="3920" b="0" kern="1200" cap="none" spc="-99" baseline="0" dirty="0" smtClean="0">
                <a:ln w="3175">
                  <a:noFill/>
                </a:ln>
                <a:solidFill>
                  <a:srgbClr val="021F4F"/>
                </a:solidFill>
                <a:effectLst/>
                <a:latin typeface="Segoe UI Light"/>
                <a:ea typeface="+mn-ea"/>
                <a:cs typeface="+mn-cs"/>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81277" y="352753"/>
            <a:ext cx="1897136" cy="697948"/>
          </a:xfrm>
          <a:prstGeom prst="rect">
            <a:avLst/>
          </a:prstGeom>
        </p:spPr>
      </p:pic>
      <p:sp>
        <p:nvSpPr>
          <p:cNvPr id="13" name="White Frame"/>
          <p:cNvSpPr/>
          <p:nvPr userDrawn="1"/>
        </p:nvSpPr>
        <p:spPr>
          <a:xfrm>
            <a:off x="1" y="2"/>
            <a:ext cx="12191377" cy="6858623"/>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2"/>
            <a:endParaRPr lang="en-US" sz="1765">
              <a:solidFill>
                <a:srgbClr val="FFFFFF"/>
              </a:solidFill>
            </a:endParaRPr>
          </a:p>
        </p:txBody>
      </p:sp>
    </p:spTree>
    <p:extLst>
      <p:ext uri="{BB962C8B-B14F-4D97-AF65-F5344CB8AC3E}">
        <p14:creationId xmlns:p14="http://schemas.microsoft.com/office/powerpoint/2010/main" val="164999700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16918626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1562100"/>
            <a:ext cx="6080760"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2" y="1562100"/>
            <a:ext cx="5378548"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0924244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2079512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2546378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Title with Sub ">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23"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381000" y="228601"/>
            <a:ext cx="11290165" cy="553998"/>
          </a:xfrm>
          <a:prstGeom prst="rect">
            <a:avLst/>
          </a:prstGeom>
        </p:spPr>
        <p:txBody>
          <a:bodyPr/>
          <a:lstStyle/>
          <a:p>
            <a:r>
              <a:rPr lang="en-US" dirty="0"/>
              <a:t>Title and content</a:t>
            </a:r>
          </a:p>
        </p:txBody>
      </p:sp>
      <p:sp>
        <p:nvSpPr>
          <p:cNvPr id="10" name="Text Placeholder 9"/>
          <p:cNvSpPr>
            <a:spLocks noGrp="1"/>
          </p:cNvSpPr>
          <p:nvPr>
            <p:ph type="body" sz="quarter" idx="11"/>
          </p:nvPr>
        </p:nvSpPr>
        <p:spPr>
          <a:xfrm>
            <a:off x="381000" y="782638"/>
            <a:ext cx="11290300" cy="4247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24782082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1562100"/>
            <a:ext cx="6080760"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2" y="1562100"/>
            <a:ext cx="5378548"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80569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192522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046224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3099240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a:t>Click to edit title</a:t>
            </a:r>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992147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537485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7441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4206399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015176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39" y="1187620"/>
            <a:ext cx="3585699"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0"/>
            <a:ext cx="8067824"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228042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0423537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4554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0796165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lvl1pPr>
            <a:lvl2pPr>
              <a:defRPr sz="2400"/>
            </a:lvl2pPr>
            <a:lvl3pPr>
              <a:defRPr sz="2400"/>
            </a:lvl3pPr>
            <a:lvl4pPr>
              <a:defRPr sz="2400"/>
            </a:lvl4pPr>
            <a:lvl5pPr>
              <a:defRPr sz="2400"/>
            </a:lvl5pPr>
          </a:lstStyle>
          <a:p>
            <a:pPr lvl="0"/>
            <a:r>
              <a:rPr lang="en-US" dirty="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Click to edit text</a:t>
            </a:r>
          </a:p>
        </p:txBody>
      </p:sp>
    </p:spTree>
    <p:extLst>
      <p:ext uri="{BB962C8B-B14F-4D97-AF65-F5344CB8AC3E}">
        <p14:creationId xmlns:p14="http://schemas.microsoft.com/office/powerpoint/2010/main" val="11583496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1414000047"/>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333094041"/>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a:t>Click to edit title</a:t>
            </a:r>
          </a:p>
        </p:txBody>
      </p:sp>
    </p:spTree>
    <p:extLst>
      <p:ext uri="{BB962C8B-B14F-4D97-AF65-F5344CB8AC3E}">
        <p14:creationId xmlns:p14="http://schemas.microsoft.com/office/powerpoint/2010/main" val="11719945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96571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35535735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2"/>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solidFill>
                  <a:schemeClr val="accent2"/>
                </a:solidFill>
              </a:defRPr>
            </a:lvl1pPr>
          </a:lstStyle>
          <a:p>
            <a:r>
              <a:rPr lang="en-US" dirty="0"/>
              <a:t>Click to edit title</a:t>
            </a:r>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9510051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2"/>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2"/>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0731477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arrow Left Column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2"/>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2"/>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6045387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a:t>Click to edit title</a:t>
            </a:r>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0054716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or Block Purple">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2"/>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9271144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oto Purpl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accent2"/>
                </a:solidFill>
              </a:defRPr>
            </a:lvl1pPr>
          </a:lstStyle>
          <a:p>
            <a:r>
              <a:rPr lang="en-US" dirty="0"/>
              <a:t>Click to edit title</a:t>
            </a:r>
          </a:p>
        </p:txBody>
      </p:sp>
    </p:spTree>
    <p:extLst>
      <p:ext uri="{BB962C8B-B14F-4D97-AF65-F5344CB8AC3E}">
        <p14:creationId xmlns:p14="http://schemas.microsoft.com/office/powerpoint/2010/main" val="3655018387"/>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854713363"/>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Magenta">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3"/>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solidFill>
                  <a:schemeClr val="accent3"/>
                </a:solidFill>
              </a:defRPr>
            </a:lvl1pPr>
          </a:lstStyle>
          <a:p>
            <a:r>
              <a:rPr lang="en-US" dirty="0"/>
              <a:t>Click to edit title</a:t>
            </a:r>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41817565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3"/>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3"/>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079328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55559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arrow Left Column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3"/>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3"/>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9228791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a:t>Click to edit title</a:t>
            </a:r>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4625144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or Block Magenta">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3"/>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5375367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Magenta">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3"/>
                </a:solidFill>
              </a:defRPr>
            </a:lvl1pPr>
            <a:lvl2pPr>
              <a:defRPr sz="2400"/>
            </a:lvl2pPr>
            <a:lvl3pPr>
              <a:defRPr sz="2400"/>
            </a:lvl3pPr>
            <a:lvl4pPr>
              <a:defRPr sz="2400"/>
            </a:lvl4pPr>
            <a:lvl5pPr>
              <a:defRPr sz="2400"/>
            </a:lvl5pPr>
          </a:lstStyle>
          <a:p>
            <a:pPr lvl="0"/>
            <a:r>
              <a:rPr lang="en-US" dirty="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Click to edit text</a:t>
            </a:r>
          </a:p>
        </p:txBody>
      </p:sp>
    </p:spTree>
    <p:extLst>
      <p:ext uri="{BB962C8B-B14F-4D97-AF65-F5344CB8AC3E}">
        <p14:creationId xmlns:p14="http://schemas.microsoft.com/office/powerpoint/2010/main" val="18133832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Photo Magenta">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accent3"/>
                </a:solidFill>
              </a:defRPr>
            </a:lvl1pPr>
          </a:lstStyle>
          <a:p>
            <a:r>
              <a:rPr lang="en-US" dirty="0"/>
              <a:t>Click to edit title</a:t>
            </a:r>
          </a:p>
        </p:txBody>
      </p:sp>
    </p:spTree>
    <p:extLst>
      <p:ext uri="{BB962C8B-B14F-4D97-AF65-F5344CB8AC3E}">
        <p14:creationId xmlns:p14="http://schemas.microsoft.com/office/powerpoint/2010/main" val="3491034276"/>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ction Header Magenta">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89473738"/>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Teal">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4"/>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solidFill>
                  <a:schemeClr val="accent4"/>
                </a:solidFill>
              </a:defRPr>
            </a:lvl1pPr>
          </a:lstStyle>
          <a:p>
            <a:r>
              <a:rPr lang="en-US" dirty="0"/>
              <a:t>Click to edit title</a:t>
            </a:r>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9559214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ntent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4"/>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4"/>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5220199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arrow Left Column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4"/>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4"/>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5054611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lor Block Teal">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4"/>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056790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4/19/2016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676748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Teal">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4"/>
                </a:solidFill>
              </a:defRPr>
            </a:lvl1pPr>
            <a:lvl2pPr>
              <a:defRPr sz="2400"/>
            </a:lvl2pPr>
            <a:lvl3pPr>
              <a:defRPr sz="2400"/>
            </a:lvl3pPr>
            <a:lvl4pPr>
              <a:defRPr sz="2400"/>
            </a:lvl4pPr>
            <a:lvl5pPr>
              <a:defRPr sz="2400"/>
            </a:lvl5pPr>
          </a:lstStyle>
          <a:p>
            <a:pPr lvl="0"/>
            <a:r>
              <a:rPr lang="en-US" dirty="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Click to edit text</a:t>
            </a:r>
          </a:p>
        </p:txBody>
      </p:sp>
    </p:spTree>
    <p:extLst>
      <p:ext uri="{BB962C8B-B14F-4D97-AF65-F5344CB8AC3E}">
        <p14:creationId xmlns:p14="http://schemas.microsoft.com/office/powerpoint/2010/main" val="16984500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hoto Teal">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accent4"/>
                </a:solidFill>
              </a:defRPr>
            </a:lvl1pPr>
          </a:lstStyle>
          <a:p>
            <a:r>
              <a:rPr lang="en-US" dirty="0"/>
              <a:t>Click to edit title</a:t>
            </a:r>
          </a:p>
        </p:txBody>
      </p:sp>
    </p:spTree>
    <p:extLst>
      <p:ext uri="{BB962C8B-B14F-4D97-AF65-F5344CB8AC3E}">
        <p14:creationId xmlns:p14="http://schemas.microsoft.com/office/powerpoint/2010/main" val="1099749794"/>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Header Teal">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700862526"/>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Green">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5"/>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solidFill>
                  <a:schemeClr val="accent5"/>
                </a:solidFill>
              </a:defRPr>
            </a:lvl1pPr>
          </a:lstStyle>
          <a:p>
            <a:r>
              <a:rPr lang="en-US" dirty="0"/>
              <a:t>Click to edit title</a:t>
            </a:r>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0128104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ntent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5"/>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5"/>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9699608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Narrow Left Column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5"/>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5"/>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9139671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Gree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5"/>
                </a:solidFill>
              </a:defRPr>
            </a:lvl1pPr>
          </a:lstStyle>
          <a:p>
            <a:r>
              <a:rPr lang="en-US" dirty="0"/>
              <a:t>Click to edit title</a:t>
            </a:r>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6984400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or Block Green">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5"/>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4773888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Green">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5"/>
                </a:solidFill>
              </a:defRPr>
            </a:lvl1pPr>
            <a:lvl2pPr>
              <a:defRPr sz="2400"/>
            </a:lvl2pPr>
            <a:lvl3pPr>
              <a:defRPr sz="2400"/>
            </a:lvl3pPr>
            <a:lvl4pPr>
              <a:defRPr sz="2400"/>
            </a:lvl4pPr>
            <a:lvl5pPr>
              <a:defRPr sz="2400"/>
            </a:lvl5pPr>
          </a:lstStyle>
          <a:p>
            <a:pPr lvl="0"/>
            <a:r>
              <a:rPr lang="en-US" dirty="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Click to edit text</a:t>
            </a:r>
          </a:p>
        </p:txBody>
      </p:sp>
    </p:spTree>
    <p:extLst>
      <p:ext uri="{BB962C8B-B14F-4D97-AF65-F5344CB8AC3E}">
        <p14:creationId xmlns:p14="http://schemas.microsoft.com/office/powerpoint/2010/main" val="24998275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Photo Green">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accent5"/>
                </a:solidFill>
              </a:defRPr>
            </a:lvl1pPr>
          </a:lstStyle>
          <a:p>
            <a:r>
              <a:rPr lang="en-US" dirty="0"/>
              <a:t>Click to edit title</a:t>
            </a:r>
          </a:p>
        </p:txBody>
      </p:sp>
    </p:spTree>
    <p:extLst>
      <p:ext uri="{BB962C8B-B14F-4D97-AF65-F5344CB8AC3E}">
        <p14:creationId xmlns:p14="http://schemas.microsoft.com/office/powerpoint/2010/main" val="108709255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4/19/2016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88851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31830987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Red">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6"/>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solidFill>
                  <a:schemeClr val="accent6"/>
                </a:solidFill>
              </a:defRPr>
            </a:lvl1pPr>
          </a:lstStyle>
          <a:p>
            <a:r>
              <a:rPr lang="en-US" dirty="0"/>
              <a:t>Click to edit title</a:t>
            </a:r>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4192430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ntent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6"/>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6"/>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42295763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arrow Left Column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6"/>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6"/>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0160313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Red">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6"/>
                </a:solidFill>
              </a:defRPr>
            </a:lvl1pPr>
          </a:lstStyle>
          <a:p>
            <a:r>
              <a:rPr lang="en-US" dirty="0"/>
              <a:t>Click to edit title</a:t>
            </a:r>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7167678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lor Block Red">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6"/>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4443255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Red">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6"/>
                </a:solidFill>
              </a:defRPr>
            </a:lvl1pPr>
            <a:lvl2pPr>
              <a:defRPr sz="2400"/>
            </a:lvl2pPr>
            <a:lvl3pPr>
              <a:defRPr sz="2400"/>
            </a:lvl3pPr>
            <a:lvl4pPr>
              <a:defRPr sz="2400"/>
            </a:lvl4pPr>
            <a:lvl5pPr>
              <a:defRPr sz="2400"/>
            </a:lvl5pPr>
          </a:lstStyle>
          <a:p>
            <a:pPr lvl="0"/>
            <a:r>
              <a:rPr lang="en-US" dirty="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Click to edit text</a:t>
            </a:r>
          </a:p>
        </p:txBody>
      </p:sp>
    </p:spTree>
    <p:extLst>
      <p:ext uri="{BB962C8B-B14F-4D97-AF65-F5344CB8AC3E}">
        <p14:creationId xmlns:p14="http://schemas.microsoft.com/office/powerpoint/2010/main" val="30221417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Photo Red">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6"/>
                </a:solidFill>
              </a:defRPr>
            </a:lvl1pPr>
          </a:lstStyle>
          <a:p>
            <a:r>
              <a:rPr lang="en-US" dirty="0"/>
              <a:t>Click to edit title</a:t>
            </a:r>
          </a:p>
        </p:txBody>
      </p:sp>
    </p:spTree>
    <p:extLst>
      <p:ext uri="{BB962C8B-B14F-4D97-AF65-F5344CB8AC3E}">
        <p14:creationId xmlns:p14="http://schemas.microsoft.com/office/powerpoint/2010/main" val="1565252451"/>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1568657578"/>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Tree>
    <p:extLst>
      <p:ext uri="{BB962C8B-B14F-4D97-AF65-F5344CB8AC3E}">
        <p14:creationId xmlns:p14="http://schemas.microsoft.com/office/powerpoint/2010/main" val="3582282748"/>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02166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Slide 5">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13" y="-312"/>
            <a:ext cx="12191377" cy="6858623"/>
          </a:xfrm>
          <a:prstGeom prst="rect">
            <a:avLst/>
          </a:prstGeom>
        </p:spPr>
      </p:pic>
      <p:sp>
        <p:nvSpPr>
          <p:cNvPr id="2" name="Rectangle 1"/>
          <p:cNvSpPr/>
          <p:nvPr userDrawn="1"/>
        </p:nvSpPr>
        <p:spPr bwMode="auto">
          <a:xfrm>
            <a:off x="1" y="0"/>
            <a:ext cx="5789411" cy="6858000"/>
          </a:xfrm>
          <a:prstGeom prst="rect">
            <a:avLst/>
          </a:prstGeom>
          <a:gradFill flip="none" rotWithShape="1">
            <a:gsLst>
              <a:gs pos="100000">
                <a:srgbClr val="000000">
                  <a:alpha val="0"/>
                </a:srgbClr>
              </a:gs>
              <a:gs pos="0">
                <a:schemeClr val="bg1">
                  <a:alpha val="0"/>
                </a:schemeClr>
              </a:gs>
              <a:gs pos="16000">
                <a:schemeClr val="bg1">
                  <a:alpha val="53000"/>
                </a:schemeClr>
              </a:gs>
              <a:gs pos="12000">
                <a:schemeClr val="bg1">
                  <a:lumMod val="95000"/>
                  <a:alpha val="53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349753"/>
            <a:ext cx="6276531" cy="1794808"/>
          </a:xfrm>
          <a:noFill/>
        </p:spPr>
        <p:txBody>
          <a:bodyPr lIns="146304" tIns="91440" rIns="146304" bIns="91440" anchor="b" anchorCtr="0"/>
          <a:lstStyle>
            <a:lvl1pPr>
              <a:defRPr lang="en-US" sz="3920" b="1" kern="1200" cap="none" spc="-99" baseline="0" dirty="0" smtClean="0">
                <a:ln w="3175">
                  <a:noFill/>
                </a:ln>
                <a:solidFill>
                  <a:srgbClr val="021F4F"/>
                </a:solidFill>
                <a:effectLst/>
                <a:latin typeface="+mn-lt"/>
                <a:ea typeface="+mn-ea"/>
                <a:cs typeface="+mn-cs"/>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4147678"/>
            <a:ext cx="6276531" cy="1789991"/>
          </a:xfrm>
          <a:noFill/>
        </p:spPr>
        <p:txBody>
          <a:bodyPr tIns="109728" bIns="109728">
            <a:noAutofit/>
          </a:bodyPr>
          <a:lstStyle>
            <a:lvl1pPr marL="0" indent="0">
              <a:spcBef>
                <a:spcPts val="0"/>
              </a:spcBef>
              <a:buNone/>
              <a:defRPr lang="en-US" sz="3920" b="0" kern="1200" cap="none" spc="-99" baseline="0" dirty="0" smtClean="0">
                <a:ln w="3175">
                  <a:noFill/>
                </a:ln>
                <a:solidFill>
                  <a:srgbClr val="021F4F"/>
                </a:solidFill>
                <a:effectLst/>
                <a:latin typeface="Segoe UI Light"/>
                <a:ea typeface="+mn-ea"/>
                <a:cs typeface="+mn-cs"/>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81277" y="352753"/>
            <a:ext cx="1897136" cy="697948"/>
          </a:xfrm>
          <a:prstGeom prst="rect">
            <a:avLst/>
          </a:prstGeom>
        </p:spPr>
      </p:pic>
      <p:sp>
        <p:nvSpPr>
          <p:cNvPr id="13" name="White Frame"/>
          <p:cNvSpPr/>
          <p:nvPr userDrawn="1"/>
        </p:nvSpPr>
        <p:spPr>
          <a:xfrm>
            <a:off x="1" y="2"/>
            <a:ext cx="12191377" cy="6858623"/>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2"/>
            <a:endParaRPr lang="en-US" sz="1765">
              <a:solidFill>
                <a:srgbClr val="FFFFFF"/>
              </a:solidFill>
            </a:endParaRPr>
          </a:p>
        </p:txBody>
      </p:sp>
    </p:spTree>
    <p:extLst>
      <p:ext uri="{BB962C8B-B14F-4D97-AF65-F5344CB8AC3E}">
        <p14:creationId xmlns:p14="http://schemas.microsoft.com/office/powerpoint/2010/main" val="42538031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5311893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 name="Subtitle 2"/>
          <p:cNvSpPr>
            <a:spLocks noGrp="1"/>
          </p:cNvSpPr>
          <p:nvPr userDrawn="1">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43027" y="5948415"/>
            <a:ext cx="1803173" cy="753439"/>
          </a:xfrm>
          <a:prstGeom prst="rect">
            <a:avLst/>
          </a:prstGeom>
        </p:spPr>
      </p:pic>
    </p:spTree>
    <p:extLst>
      <p:ext uri="{BB962C8B-B14F-4D97-AF65-F5344CB8AC3E}">
        <p14:creationId xmlns:p14="http://schemas.microsoft.com/office/powerpoint/2010/main" val="3248327062"/>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1566983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6340384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39" y="1187620"/>
            <a:ext cx="3585699"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0"/>
            <a:ext cx="8067824"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41061458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6503989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19236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1990613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lvl1pPr>
            <a:lvl2pPr>
              <a:defRPr sz="2400"/>
            </a:lvl2pPr>
            <a:lvl3pPr>
              <a:defRPr sz="2400"/>
            </a:lvl3pPr>
            <a:lvl4pPr>
              <a:defRPr sz="2400"/>
            </a:lvl4pPr>
            <a:lvl5pPr>
              <a:defRPr sz="2400"/>
            </a:lvl5pPr>
          </a:lstStyle>
          <a:p>
            <a:pPr lvl="0"/>
            <a:r>
              <a:rPr lang="en-US" dirty="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Click to edit text</a:t>
            </a:r>
          </a:p>
        </p:txBody>
      </p:sp>
    </p:spTree>
    <p:extLst>
      <p:ext uri="{BB962C8B-B14F-4D97-AF65-F5344CB8AC3E}">
        <p14:creationId xmlns:p14="http://schemas.microsoft.com/office/powerpoint/2010/main" val="2164142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586889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1441267148"/>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a:t>Click to edit title</a:t>
            </a:r>
          </a:p>
        </p:txBody>
      </p:sp>
    </p:spTree>
    <p:extLst>
      <p:ext uri="{BB962C8B-B14F-4D97-AF65-F5344CB8AC3E}">
        <p14:creationId xmlns:p14="http://schemas.microsoft.com/office/powerpoint/2010/main" val="2921655619"/>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a:t>Click to edit title</a:t>
            </a:r>
          </a:p>
        </p:txBody>
      </p:sp>
    </p:spTree>
    <p:extLst>
      <p:ext uri="{BB962C8B-B14F-4D97-AF65-F5344CB8AC3E}">
        <p14:creationId xmlns:p14="http://schemas.microsoft.com/office/powerpoint/2010/main" val="658832351"/>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2348010955"/>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Title Slide Purp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3761916450"/>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2"/>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solidFill>
                  <a:schemeClr val="accent2"/>
                </a:solidFill>
              </a:defRPr>
            </a:lvl1pPr>
          </a:lstStyle>
          <a:p>
            <a:r>
              <a:rPr lang="en-US" dirty="0"/>
              <a:t>Click to edit title</a:t>
            </a:r>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74114859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ntent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2"/>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2"/>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35010954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Narrow Left Column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2"/>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2"/>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8704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ur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2"/>
                </a:solidFill>
              </a:defRPr>
            </a:lvl1pPr>
          </a:lstStyle>
          <a:p>
            <a:r>
              <a:rPr lang="en-US" dirty="0"/>
              <a:t>Click to edit title</a:t>
            </a:r>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42499446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Block Purple">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2"/>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189775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98991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Purpl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2"/>
                </a:solidFill>
              </a:defRPr>
            </a:lvl1pPr>
            <a:lvl2pPr>
              <a:defRPr sz="2400"/>
            </a:lvl2pPr>
            <a:lvl3pPr>
              <a:defRPr sz="2400"/>
            </a:lvl3pPr>
            <a:lvl4pPr>
              <a:defRPr sz="2400"/>
            </a:lvl4pPr>
            <a:lvl5pPr>
              <a:defRPr sz="2400"/>
            </a:lvl5pPr>
          </a:lstStyle>
          <a:p>
            <a:pPr lvl="0"/>
            <a:r>
              <a:rPr lang="en-US" dirty="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Click to edit text</a:t>
            </a:r>
          </a:p>
        </p:txBody>
      </p:sp>
    </p:spTree>
    <p:extLst>
      <p:ext uri="{BB962C8B-B14F-4D97-AF65-F5344CB8AC3E}">
        <p14:creationId xmlns:p14="http://schemas.microsoft.com/office/powerpoint/2010/main" val="329264813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Photo Purpl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accent2"/>
                </a:solidFill>
              </a:defRPr>
            </a:lvl1pPr>
          </a:lstStyle>
          <a:p>
            <a:r>
              <a:rPr lang="en-US" dirty="0"/>
              <a:t>Click to edit title</a:t>
            </a:r>
          </a:p>
        </p:txBody>
      </p:sp>
    </p:spTree>
    <p:extLst>
      <p:ext uri="{BB962C8B-B14F-4D97-AF65-F5344CB8AC3E}">
        <p14:creationId xmlns:p14="http://schemas.microsoft.com/office/powerpoint/2010/main" val="479059562"/>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a:t>Click to edit title</a:t>
            </a:r>
          </a:p>
        </p:txBody>
      </p:sp>
    </p:spTree>
    <p:extLst>
      <p:ext uri="{BB962C8B-B14F-4D97-AF65-F5344CB8AC3E}">
        <p14:creationId xmlns:p14="http://schemas.microsoft.com/office/powerpoint/2010/main" val="146452687"/>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Title Slide Magenta">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a:t>Click to edit title</a:t>
            </a:r>
          </a:p>
        </p:txBody>
      </p:sp>
      <p:sp>
        <p:nvSpPr>
          <p:cNvPr id="3"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subtitle</a:t>
            </a:r>
          </a:p>
        </p:txBody>
      </p:sp>
    </p:spTree>
    <p:extLst>
      <p:ext uri="{BB962C8B-B14F-4D97-AF65-F5344CB8AC3E}">
        <p14:creationId xmlns:p14="http://schemas.microsoft.com/office/powerpoint/2010/main" val="3732146186"/>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Magenta">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lvl1pPr>
              <a:defRPr>
                <a:solidFill>
                  <a:schemeClr val="accent3"/>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solidFill>
                  <a:schemeClr val="accent3"/>
                </a:solidFill>
              </a:defRPr>
            </a:lvl1pPr>
          </a:lstStyle>
          <a:p>
            <a:r>
              <a:rPr lang="en-US" dirty="0"/>
              <a:t>Click to edit title</a:t>
            </a:r>
          </a:p>
        </p:txBody>
      </p:sp>
      <p:sp>
        <p:nvSpPr>
          <p:cNvPr id="8"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263882282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ntent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lvl1pPr>
              <a:defRPr>
                <a:solidFill>
                  <a:schemeClr val="accent3"/>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lvl1pPr>
              <a:defRPr>
                <a:solidFill>
                  <a:schemeClr val="accent3"/>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58846510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Narrow Left Column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3"/>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3"/>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30456920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Magent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3"/>
                </a:solidFill>
              </a:defRPr>
            </a:lvl1pPr>
          </a:lstStyle>
          <a:p>
            <a:r>
              <a:rPr lang="en-US" dirty="0"/>
              <a:t>Click to edit title</a:t>
            </a:r>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55367919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Magenta">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nchorCtr="0"/>
          <a:lstStyle/>
          <a:p>
            <a:pPr algn="ctr" defTabSz="914377">
              <a:lnSpc>
                <a:spcPct val="90000"/>
              </a:lnSpc>
              <a:spcBef>
                <a:spcPts val="800"/>
              </a:spcBef>
            </a:pPr>
            <a:endParaRPr lang="en-US" sz="2667" dirty="0" err="1">
              <a:solidFill>
                <a:prstClr val="white"/>
              </a:solidFill>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a:t>Click to edit title</a:t>
            </a:r>
          </a:p>
        </p:txBody>
      </p:sp>
      <p:sp>
        <p:nvSpPr>
          <p:cNvPr id="8" name="Content Placeholder 3"/>
          <p:cNvSpPr>
            <a:spLocks noGrp="1"/>
          </p:cNvSpPr>
          <p:nvPr>
            <p:ph sz="quarter" idx="15" hasCustomPrompt="1"/>
          </p:nvPr>
        </p:nvSpPr>
        <p:spPr>
          <a:xfrm>
            <a:off x="6096001" y="1187620"/>
            <a:ext cx="5826760" cy="5379312"/>
          </a:xfrm>
        </p:spPr>
        <p:txBody>
          <a:bodyPr/>
          <a:lstStyle>
            <a:lvl1pPr>
              <a:defRPr>
                <a:solidFill>
                  <a:schemeClr val="accent3"/>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73948217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Magenta">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39" y="1187620"/>
            <a:ext cx="11653523" cy="2689656"/>
          </a:xfrm>
        </p:spPr>
        <p:txBody>
          <a:bodyPr anchor="b" anchorCtr="0"/>
          <a:lstStyle>
            <a:lvl1pPr>
              <a:defRPr sz="4800">
                <a:solidFill>
                  <a:schemeClr val="accent3"/>
                </a:solidFill>
              </a:defRPr>
            </a:lvl1pPr>
            <a:lvl2pPr>
              <a:defRPr sz="2400"/>
            </a:lvl2pPr>
            <a:lvl3pPr>
              <a:defRPr sz="2400"/>
            </a:lvl3pPr>
            <a:lvl4pPr>
              <a:defRPr sz="2400"/>
            </a:lvl4pPr>
            <a:lvl5pPr>
              <a:defRPr sz="2400"/>
            </a:lvl5pPr>
          </a:lstStyle>
          <a:p>
            <a:pPr lvl="0"/>
            <a:r>
              <a:rPr lang="en-US" dirty="0"/>
              <a:t>Click to edit text</a:t>
            </a:r>
          </a:p>
        </p:txBody>
      </p:sp>
      <p:sp>
        <p:nvSpPr>
          <p:cNvPr id="95" name="Text Placeholder 2"/>
          <p:cNvSpPr>
            <a:spLocks noGrp="1"/>
          </p:cNvSpPr>
          <p:nvPr>
            <p:ph type="body" sz="quarter" idx="13" hasCustomPrompt="1"/>
          </p:nvPr>
        </p:nvSpPr>
        <p:spPr>
          <a:xfrm>
            <a:off x="268818" y="3899347"/>
            <a:ext cx="11654367" cy="738600"/>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Click to edit text</a:t>
            </a:r>
          </a:p>
        </p:txBody>
      </p:sp>
    </p:spTree>
    <p:extLst>
      <p:ext uri="{BB962C8B-B14F-4D97-AF65-F5344CB8AC3E}">
        <p14:creationId xmlns:p14="http://schemas.microsoft.com/office/powerpoint/2010/main" val="72502291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47" Type="http://schemas.openxmlformats.org/officeDocument/2006/relationships/slideLayout" Target="../slideLayouts/slideLayout118.xml"/><Relationship Id="rId50" Type="http://schemas.openxmlformats.org/officeDocument/2006/relationships/slideLayout" Target="../slideLayouts/slideLayout121.xml"/><Relationship Id="rId55" Type="http://schemas.openxmlformats.org/officeDocument/2006/relationships/slideLayout" Target="../slideLayouts/slideLayout126.xml"/><Relationship Id="rId63" Type="http://schemas.openxmlformats.org/officeDocument/2006/relationships/slideLayout" Target="../slideLayouts/slideLayout134.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41" Type="http://schemas.openxmlformats.org/officeDocument/2006/relationships/slideLayout" Target="../slideLayouts/slideLayout112.xml"/><Relationship Id="rId54" Type="http://schemas.openxmlformats.org/officeDocument/2006/relationships/slideLayout" Target="../slideLayouts/slideLayout125.xml"/><Relationship Id="rId62" Type="http://schemas.openxmlformats.org/officeDocument/2006/relationships/slideLayout" Target="../slideLayouts/slideLayout13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slideLayout" Target="../slideLayouts/slideLayout116.xml"/><Relationship Id="rId53" Type="http://schemas.openxmlformats.org/officeDocument/2006/relationships/slideLayout" Target="../slideLayouts/slideLayout124.xml"/><Relationship Id="rId58" Type="http://schemas.openxmlformats.org/officeDocument/2006/relationships/slideLayout" Target="../slideLayouts/slideLayout129.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49" Type="http://schemas.openxmlformats.org/officeDocument/2006/relationships/slideLayout" Target="../slideLayouts/slideLayout120.xml"/><Relationship Id="rId57" Type="http://schemas.openxmlformats.org/officeDocument/2006/relationships/slideLayout" Target="../slideLayouts/slideLayout128.xml"/><Relationship Id="rId61" Type="http://schemas.openxmlformats.org/officeDocument/2006/relationships/slideLayout" Target="../slideLayouts/slideLayout132.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52" Type="http://schemas.openxmlformats.org/officeDocument/2006/relationships/slideLayout" Target="../slideLayouts/slideLayout123.xml"/><Relationship Id="rId60" Type="http://schemas.openxmlformats.org/officeDocument/2006/relationships/slideLayout" Target="../slideLayouts/slideLayout131.xml"/><Relationship Id="rId65" Type="http://schemas.openxmlformats.org/officeDocument/2006/relationships/theme" Target="../theme/theme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 Id="rId48" Type="http://schemas.openxmlformats.org/officeDocument/2006/relationships/slideLayout" Target="../slideLayouts/slideLayout119.xml"/><Relationship Id="rId56" Type="http://schemas.openxmlformats.org/officeDocument/2006/relationships/slideLayout" Target="../slideLayouts/slideLayout127.xml"/><Relationship Id="rId64" Type="http://schemas.openxmlformats.org/officeDocument/2006/relationships/slideLayout" Target="../slideLayouts/slideLayout135.xml"/><Relationship Id="rId8" Type="http://schemas.openxmlformats.org/officeDocument/2006/relationships/slideLayout" Target="../slideLayouts/slideLayout79.xml"/><Relationship Id="rId51" Type="http://schemas.openxmlformats.org/officeDocument/2006/relationships/slideLayout" Target="../slideLayouts/slideLayout122.xml"/><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46" Type="http://schemas.openxmlformats.org/officeDocument/2006/relationships/slideLayout" Target="../slideLayouts/slideLayout117.xml"/><Relationship Id="rId59" Type="http://schemas.openxmlformats.org/officeDocument/2006/relationships/slideLayout" Target="../slideLayouts/slideLayout1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B61BEF0D-F0BB-DE4B-95CE-6DB70DBA9567}" type="datetimeFigureOut">
              <a:rPr lang="en-US" smtClean="0"/>
              <a:pPr/>
              <a:t>4/19/2016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7630624"/>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40" r:id="rId14"/>
    <p:sldLayoutId id="2147483841" r:id="rId15"/>
    <p:sldLayoutId id="2147483842" r:id="rId16"/>
    <p:sldLayoutId id="2147483843" r:id="rId17"/>
    <p:sldLayoutId id="2147483844" r:id="rId18"/>
    <p:sldLayoutId id="2147483762"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3" r:id="rId31"/>
    <p:sldLayoutId id="2147483694" r:id="rId32"/>
    <p:sldLayoutId id="2147483695" r:id="rId33"/>
    <p:sldLayoutId id="2147483696" r:id="rId34"/>
    <p:sldLayoutId id="2147483697" r:id="rId35"/>
    <p:sldLayoutId id="2147483699" r:id="rId36"/>
    <p:sldLayoutId id="2147483700"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1" r:id="rId46"/>
    <p:sldLayoutId id="2147483712" r:id="rId47"/>
    <p:sldLayoutId id="2147483713" r:id="rId48"/>
    <p:sldLayoutId id="2147483715" r:id="rId49"/>
    <p:sldLayoutId id="2147483716" r:id="rId50"/>
    <p:sldLayoutId id="2147483717" r:id="rId51"/>
    <p:sldLayoutId id="2147483718" r:id="rId52"/>
    <p:sldLayoutId id="2147483720" r:id="rId53"/>
    <p:sldLayoutId id="2147483721" r:id="rId54"/>
    <p:sldLayoutId id="2147483722" r:id="rId55"/>
    <p:sldLayoutId id="2147483723" r:id="rId56"/>
    <p:sldLayoutId id="2147483724" r:id="rId57"/>
    <p:sldLayoutId id="2147483725" r:id="rId58"/>
    <p:sldLayoutId id="2147483726" r:id="rId59"/>
    <p:sldLayoutId id="2147483727" r:id="rId60"/>
    <p:sldLayoutId id="2147483729" r:id="rId61"/>
    <p:sldLayoutId id="2147483730" r:id="rId62"/>
    <p:sldLayoutId id="2147483731" r:id="rId63"/>
    <p:sldLayoutId id="2147483732" r:id="rId64"/>
    <p:sldLayoutId id="2147483733" r:id="rId65"/>
    <p:sldLayoutId id="2147483734" r:id="rId66"/>
    <p:sldLayoutId id="2147483735" r:id="rId67"/>
    <p:sldLayoutId id="2147483736" r:id="rId68"/>
    <p:sldLayoutId id="2147483737" r:id="rId69"/>
    <p:sldLayoutId id="2147483738" r:id="rId70"/>
    <p:sldLayoutId id="2147483739" r:id="rId7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dirty="0"/>
              <a:t>Click to edit Master title style</a:t>
            </a:r>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898163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 id="2147483879" r:id="rId34"/>
    <p:sldLayoutId id="2147483880" r:id="rId35"/>
    <p:sldLayoutId id="2147483881" r:id="rId36"/>
    <p:sldLayoutId id="2147483882" r:id="rId37"/>
    <p:sldLayoutId id="2147483883" r:id="rId38"/>
    <p:sldLayoutId id="2147483884" r:id="rId39"/>
    <p:sldLayoutId id="2147483885" r:id="rId40"/>
    <p:sldLayoutId id="2147483886" r:id="rId41"/>
    <p:sldLayoutId id="2147483887" r:id="rId42"/>
    <p:sldLayoutId id="2147483888" r:id="rId43"/>
    <p:sldLayoutId id="2147483889" r:id="rId44"/>
    <p:sldLayoutId id="2147483890" r:id="rId45"/>
    <p:sldLayoutId id="2147483891" r:id="rId46"/>
    <p:sldLayoutId id="2147483892" r:id="rId47"/>
    <p:sldLayoutId id="2147483893" r:id="rId48"/>
    <p:sldLayoutId id="2147483894" r:id="rId49"/>
    <p:sldLayoutId id="2147483895" r:id="rId50"/>
    <p:sldLayoutId id="2147483896" r:id="rId51"/>
    <p:sldLayoutId id="2147483897" r:id="rId52"/>
    <p:sldLayoutId id="2147483898" r:id="rId53"/>
    <p:sldLayoutId id="2147483899" r:id="rId54"/>
    <p:sldLayoutId id="2147483900" r:id="rId55"/>
    <p:sldLayoutId id="2147483901" r:id="rId56"/>
    <p:sldLayoutId id="2147483902" r:id="rId57"/>
    <p:sldLayoutId id="2147483903" r:id="rId58"/>
    <p:sldLayoutId id="2147483904" r:id="rId59"/>
    <p:sldLayoutId id="2147483905" r:id="rId60"/>
    <p:sldLayoutId id="2147483906" r:id="rId61"/>
    <p:sldLayoutId id="2147483911" r:id="rId62"/>
    <p:sldLayoutId id="2147483912" r:id="rId63"/>
    <p:sldLayoutId id="2147483913" r:id="rId64"/>
  </p:sldLayoutIdLst>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7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hyperlink" Target="https://www.azureiotsuite.com/" TargetMode="External"/><Relationship Id="rId1" Type="http://schemas.openxmlformats.org/officeDocument/2006/relationships/slideLayout" Target="../slideLayouts/slideLayout6.xml"/><Relationship Id="rId4" Type="http://schemas.openxmlformats.org/officeDocument/2006/relationships/image" Target="../media/image89.jp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13.xml"/><Relationship Id="rId7" Type="http://schemas.openxmlformats.org/officeDocument/2006/relationships/image" Target="../media/image7.jpeg"/><Relationship Id="rId12"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emf"/><Relationship Id="rId11" Type="http://schemas.openxmlformats.org/officeDocument/2006/relationships/hyperlink" Target="https://www.youtube.com/watch?v=TSdicQh0dTI" TargetMode="External"/><Relationship Id="rId5" Type="http://schemas.openxmlformats.org/officeDocument/2006/relationships/oleObject" Target="../embeddings/oleObject3.bin"/><Relationship Id="rId10"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oleObject" Target="../embeddings/oleObject4.bin"/></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7.xml"/><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4.xml"/><Relationship Id="rId4" Type="http://schemas.openxmlformats.org/officeDocument/2006/relationships/image" Target="../media/image95.jpg"/></Relationships>
</file>

<file path=ppt/slides/_rels/slide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png"/><Relationship Id="rId42" Type="http://schemas.openxmlformats.org/officeDocument/2006/relationships/image" Target="../media/image49.png"/><Relationship Id="rId47" Type="http://schemas.openxmlformats.org/officeDocument/2006/relationships/image" Target="../media/image54.png"/><Relationship Id="rId50" Type="http://schemas.openxmlformats.org/officeDocument/2006/relationships/image" Target="../media/image57.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png"/><Relationship Id="rId46" Type="http://schemas.openxmlformats.org/officeDocument/2006/relationships/image" Target="../media/image53.png"/><Relationship Id="rId2" Type="http://schemas.openxmlformats.org/officeDocument/2006/relationships/notesSlide" Target="../notesSlides/notesSlide3.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54"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png"/><Relationship Id="rId53" Type="http://schemas.openxmlformats.org/officeDocument/2006/relationships/image" Target="../media/image60.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49" Type="http://schemas.openxmlformats.org/officeDocument/2006/relationships/image" Target="../media/image56.pn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png"/><Relationship Id="rId52" Type="http://schemas.openxmlformats.org/officeDocument/2006/relationships/image" Target="../media/image59.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43" Type="http://schemas.openxmlformats.org/officeDocument/2006/relationships/image" Target="../media/image50.png"/><Relationship Id="rId48" Type="http://schemas.openxmlformats.org/officeDocument/2006/relationships/image" Target="../media/image55.png"/><Relationship Id="rId8" Type="http://schemas.openxmlformats.org/officeDocument/2006/relationships/image" Target="../media/image15.png"/><Relationship Id="rId51" Type="http://schemas.openxmlformats.org/officeDocument/2006/relationships/image" Target="../media/image58.png"/></Relationships>
</file>

<file path=ppt/slides/_rels/slide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em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6.xml"/><Relationship Id="rId7" Type="http://schemas.openxmlformats.org/officeDocument/2006/relationships/slideLayout" Target="../slideLayouts/slideLayout10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9"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0"/>
            <a:ext cx="12192000" cy="6898154"/>
          </a:xfrm>
          <a:prstGeom prst="rect">
            <a:avLst/>
          </a:prstGeom>
        </p:spPr>
      </p:pic>
      <p:sp>
        <p:nvSpPr>
          <p:cNvPr id="8" name="Title 2"/>
          <p:cNvSpPr txBox="1">
            <a:spLocks/>
          </p:cNvSpPr>
          <p:nvPr/>
        </p:nvSpPr>
        <p:spPr>
          <a:xfrm>
            <a:off x="7521677" y="2328190"/>
            <a:ext cx="4670323" cy="3130088"/>
          </a:xfrm>
          <a:prstGeom prst="rect">
            <a:avLst/>
          </a:prstGeom>
          <a:solidFill>
            <a:schemeClr val="accent1">
              <a:alpha val="98000"/>
            </a:schemeClr>
          </a:solidFill>
        </p:spPr>
        <p:txBody>
          <a:bodyPr vert="horz" wrap="square" lIns="137160" tIns="109728" rIns="137160" bIns="109728" rtlCol="0" anchor="t" anchorCtr="0">
            <a:spAutoFit/>
          </a:bodyPr>
          <a:lst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a:lstStyle>
          <a:p>
            <a:r>
              <a:rPr lang="en-GB" sz="3600" b="0" dirty="0">
                <a:solidFill>
                  <a:schemeClr val="tx1"/>
                </a:solidFill>
                <a:latin typeface="Segoe UI Light" panose="020B0502040204020203" pitchFamily="34" charset="0"/>
                <a:cs typeface="Segoe UI Light" panose="020B0502040204020203" pitchFamily="34" charset="0"/>
              </a:rPr>
              <a:t>IoT and the Microsoft Intelligent Cloud – your competitive advantage</a:t>
            </a:r>
          </a:p>
          <a:p>
            <a:endParaRPr lang="en-GB" sz="1800" b="0" dirty="0">
              <a:solidFill>
                <a:schemeClr val="tx1"/>
              </a:solidFill>
              <a:latin typeface="Segoe UI Light" panose="020B0502040204020203" pitchFamily="34" charset="0"/>
              <a:cs typeface="Segoe UI Light" panose="020B0502040204020203" pitchFamily="34" charset="0"/>
            </a:endParaRPr>
          </a:p>
          <a:p>
            <a:r>
              <a:rPr lang="en-GB" sz="2400" b="0" dirty="0">
                <a:solidFill>
                  <a:schemeClr val="tx1"/>
                </a:solidFill>
                <a:latin typeface="Segoe UI Light" panose="020B0502040204020203" pitchFamily="34" charset="0"/>
                <a:cs typeface="Segoe UI Light" panose="020B0502040204020203" pitchFamily="34" charset="0"/>
              </a:rPr>
              <a:t>David.Gristwood@microsoft.com</a:t>
            </a:r>
          </a:p>
          <a:p>
            <a:r>
              <a:rPr lang="en-GB" sz="2400" b="0" dirty="0">
                <a:solidFill>
                  <a:schemeClr val="tx1"/>
                </a:solidFill>
                <a:latin typeface="Segoe UI Light" panose="020B0502040204020203" pitchFamily="34" charset="0"/>
                <a:cs typeface="Segoe UI Light" panose="020B0502040204020203" pitchFamily="34" charset="0"/>
              </a:rPr>
              <a:t>@</a:t>
            </a:r>
            <a:r>
              <a:rPr lang="en-GB" sz="2400" b="0" dirty="0" err="1">
                <a:solidFill>
                  <a:schemeClr val="tx1"/>
                </a:solidFill>
                <a:latin typeface="Segoe UI Light" panose="020B0502040204020203" pitchFamily="34" charset="0"/>
                <a:cs typeface="Segoe UI Light" panose="020B0502040204020203" pitchFamily="34" charset="0"/>
              </a:rPr>
              <a:t>ScroffTheBad</a:t>
            </a:r>
            <a:endParaRPr lang="en-GB" sz="2400" b="0" dirty="0">
              <a:solidFill>
                <a:schemeClr val="tx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78026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01869" y="2119819"/>
            <a:ext cx="4999892" cy="2387600"/>
          </a:xfrm>
        </p:spPr>
        <p:txBody>
          <a:bodyPr/>
          <a:lstStyle/>
          <a:p>
            <a:r>
              <a:rPr lang="en-US" sz="3600" dirty="0">
                <a:solidFill>
                  <a:srgbClr val="0070C0"/>
                </a:solidFill>
              </a:rPr>
              <a:t>Event Processing</a:t>
            </a:r>
            <a:br>
              <a:rPr lang="en-US" dirty="0">
                <a:solidFill>
                  <a:srgbClr val="0070C0"/>
                </a:solidFill>
              </a:rPr>
            </a:br>
            <a:r>
              <a:rPr lang="en-US" dirty="0">
                <a:solidFill>
                  <a:srgbClr val="0070C0"/>
                </a:solidFill>
              </a:rPr>
              <a:t>Azure Stream Analytics</a:t>
            </a:r>
            <a:endParaRPr lang="en-GB" dirty="0">
              <a:solidFill>
                <a:srgbClr val="0070C0"/>
              </a:solidFill>
            </a:endParaRPr>
          </a:p>
        </p:txBody>
      </p:sp>
      <p:grpSp>
        <p:nvGrpSpPr>
          <p:cNvPr id="5" name="Group 4"/>
          <p:cNvGrpSpPr/>
          <p:nvPr/>
        </p:nvGrpSpPr>
        <p:grpSpPr>
          <a:xfrm>
            <a:off x="6790554" y="2322712"/>
            <a:ext cx="2651158" cy="2060557"/>
            <a:chOff x="1107857" y="-3310276"/>
            <a:chExt cx="641349" cy="498475"/>
          </a:xfrm>
          <a:solidFill>
            <a:srgbClr val="0070C0"/>
          </a:solidFill>
        </p:grpSpPr>
        <p:sp>
          <p:nvSpPr>
            <p:cNvPr id="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379449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0"/>
            <a:ext cx="10515600" cy="1325562"/>
          </a:xfrm>
        </p:spPr>
        <p:txBody>
          <a:bodyPr/>
          <a:lstStyle/>
          <a:p>
            <a:pPr algn="ctr"/>
            <a:r>
              <a:rPr lang="en-US" dirty="0">
                <a:solidFill>
                  <a:srgbClr val="0070C0"/>
                </a:solidFill>
              </a:rPr>
              <a:t>Real time event processing</a:t>
            </a:r>
          </a:p>
        </p:txBody>
      </p:sp>
      <p:sp>
        <p:nvSpPr>
          <p:cNvPr id="3" name="Text Placeholder 2"/>
          <p:cNvSpPr>
            <a:spLocks noGrp="1"/>
          </p:cNvSpPr>
          <p:nvPr>
            <p:ph type="body" sz="quarter" idx="10"/>
          </p:nvPr>
        </p:nvSpPr>
        <p:spPr>
          <a:xfrm>
            <a:off x="6730409" y="1714500"/>
            <a:ext cx="5194672" cy="952056"/>
          </a:xfrm>
        </p:spPr>
        <p:txBody>
          <a:bodyPr/>
          <a:lstStyle/>
          <a:p>
            <a:pPr lvl="1"/>
            <a:endParaRPr lang="en-US" dirty="0"/>
          </a:p>
          <a:p>
            <a:endParaRPr lang="en-US" dirty="0"/>
          </a:p>
        </p:txBody>
      </p:sp>
      <p:sp>
        <p:nvSpPr>
          <p:cNvPr id="6" name="Text Placeholder 2"/>
          <p:cNvSpPr>
            <a:spLocks noGrp="1"/>
          </p:cNvSpPr>
          <p:nvPr>
            <p:ph type="body" sz="quarter" idx="11"/>
          </p:nvPr>
        </p:nvSpPr>
        <p:spPr>
          <a:xfrm>
            <a:off x="5542280" y="1520190"/>
            <a:ext cx="6080760" cy="4557658"/>
          </a:xfrm>
        </p:spPr>
        <p:txBody>
          <a:bodyPr/>
          <a:lstStyle/>
          <a:p>
            <a:r>
              <a:rPr lang="en-US" dirty="0">
                <a:solidFill>
                  <a:srgbClr val="0070C0"/>
                </a:solidFill>
              </a:rPr>
              <a:t>Uncover real time insights</a:t>
            </a:r>
          </a:p>
          <a:p>
            <a:pPr lvl="1"/>
            <a:r>
              <a:rPr lang="en-US" dirty="0"/>
              <a:t>Perform real time analytics across multiple streams</a:t>
            </a:r>
          </a:p>
          <a:p>
            <a:r>
              <a:rPr lang="en-US" dirty="0">
                <a:solidFill>
                  <a:srgbClr val="0070C0"/>
                </a:solidFill>
              </a:rPr>
              <a:t>Rapid Deployment</a:t>
            </a:r>
          </a:p>
          <a:p>
            <a:pPr lvl="1"/>
            <a:r>
              <a:rPr lang="en-US" dirty="0"/>
              <a:t>Use simple SQL syntax, auto distributed for scale</a:t>
            </a:r>
          </a:p>
          <a:p>
            <a:r>
              <a:rPr lang="en-US" dirty="0">
                <a:solidFill>
                  <a:srgbClr val="0070C0"/>
                </a:solidFill>
              </a:rPr>
              <a:t>Mission critical reliability</a:t>
            </a:r>
          </a:p>
          <a:p>
            <a:pPr lvl="1"/>
            <a:r>
              <a:rPr lang="en-US" dirty="0"/>
              <a:t>Fully managed, low latency, high throughput</a:t>
            </a:r>
          </a:p>
          <a:p>
            <a:r>
              <a:rPr lang="en-US" dirty="0">
                <a:solidFill>
                  <a:srgbClr val="0070C0"/>
                </a:solidFill>
              </a:rPr>
              <a:t>Create real time alerts</a:t>
            </a:r>
          </a:p>
          <a:p>
            <a:pPr lvl="1"/>
            <a:r>
              <a:rPr lang="en-US" dirty="0"/>
              <a:t>Flag alerts and alarms for attention</a:t>
            </a:r>
          </a:p>
          <a:p>
            <a:r>
              <a:rPr lang="en-US" dirty="0">
                <a:solidFill>
                  <a:srgbClr val="0070C0"/>
                </a:solidFill>
              </a:rPr>
              <a:t>High volume and Scale</a:t>
            </a:r>
          </a:p>
          <a:p>
            <a:pPr lvl="1"/>
            <a:r>
              <a:rPr lang="en-US" dirty="0"/>
              <a:t>Analyze millions of data points per second</a:t>
            </a:r>
          </a:p>
        </p:txBody>
      </p:sp>
      <p:pic>
        <p:nvPicPr>
          <p:cNvPr id="4" name="Picture 3"/>
          <p:cNvPicPr>
            <a:picLocks noChangeAspect="1"/>
          </p:cNvPicPr>
          <p:nvPr/>
        </p:nvPicPr>
        <p:blipFill>
          <a:blip r:embed="rId3"/>
          <a:stretch>
            <a:fillRect/>
          </a:stretch>
        </p:blipFill>
        <p:spPr>
          <a:xfrm>
            <a:off x="845127" y="1325562"/>
            <a:ext cx="3419793" cy="4805509"/>
          </a:xfrm>
          <a:prstGeom prst="rect">
            <a:avLst/>
          </a:prstGeom>
        </p:spPr>
      </p:pic>
    </p:spTree>
    <p:extLst>
      <p:ext uri="{BB962C8B-B14F-4D97-AF65-F5344CB8AC3E}">
        <p14:creationId xmlns:p14="http://schemas.microsoft.com/office/powerpoint/2010/main" val="9882277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68062"/>
            <a:ext cx="10515600" cy="1325562"/>
          </a:xfrm>
        </p:spPr>
        <p:txBody>
          <a:bodyPr>
            <a:normAutofit/>
          </a:bodyPr>
          <a:lstStyle/>
          <a:p>
            <a:pPr algn="ctr"/>
            <a:r>
              <a:rPr lang="en-US" sz="4800" dirty="0">
                <a:solidFill>
                  <a:srgbClr val="0070C0"/>
                </a:solidFill>
              </a:rPr>
              <a:t>Working with Streaming Data</a:t>
            </a:r>
          </a:p>
        </p:txBody>
      </p:sp>
      <p:sp>
        <p:nvSpPr>
          <p:cNvPr id="7" name="Text Placeholder 2"/>
          <p:cNvSpPr txBox="1">
            <a:spLocks/>
          </p:cNvSpPr>
          <p:nvPr/>
        </p:nvSpPr>
        <p:spPr>
          <a:xfrm>
            <a:off x="6348418" y="1493624"/>
            <a:ext cx="4668506" cy="724267"/>
          </a:xfrm>
          <a:prstGeom prst="rect">
            <a:avLst/>
          </a:prstGeom>
        </p:spPr>
        <p:txBody>
          <a:bodyPr vert="horz" wrap="square" lIns="143428" tIns="89642" rIns="143428" bIns="89642" rtlCol="0">
            <a:spAutoFit/>
          </a:bodyPr>
          <a:lstStyle>
            <a:lvl1pPr marL="0" marR="0" indent="0" algn="l" defTabSz="699463" rtl="0" eaLnBrk="1" fontAlgn="auto" latinLnBrk="0" hangingPunct="1">
              <a:lnSpc>
                <a:spcPct val="90000"/>
              </a:lnSpc>
              <a:spcBef>
                <a:spcPct val="20000"/>
              </a:spcBef>
              <a:spcAft>
                <a:spcPts val="0"/>
              </a:spcAft>
              <a:buClr>
                <a:schemeClr val="tx1"/>
              </a:buClr>
              <a:buSzPct val="100000"/>
              <a:buFontTx/>
              <a:buNone/>
              <a:tabLst/>
              <a:defRPr sz="3000" kern="1200" spc="0" baseline="0">
                <a:gradFill>
                  <a:gsLst>
                    <a:gs pos="1250">
                      <a:schemeClr val="tx1"/>
                    </a:gs>
                    <a:gs pos="100000">
                      <a:schemeClr val="tx1"/>
                    </a:gs>
                  </a:gsLst>
                  <a:lin ang="5400000" scaled="0"/>
                </a:gradFill>
                <a:latin typeface="+mj-lt"/>
                <a:ea typeface="+mn-ea"/>
                <a:cs typeface="+mn-cs"/>
              </a:defRPr>
            </a:lvl1pPr>
            <a:lvl2pPr marL="21428"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7856"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3pPr>
            <a:lvl4pPr marL="357140"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4pPr>
            <a:lvl5pPr marL="554757"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buClr>
                <a:srgbClr val="505050"/>
              </a:buClr>
            </a:pPr>
            <a:r>
              <a:rPr lang="en-US" sz="3922" b="1" dirty="0">
                <a:solidFill>
                  <a:schemeClr val="tx1"/>
                </a:solidFill>
              </a:rPr>
              <a:t>Data in Motion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415" y="2522021"/>
            <a:ext cx="3783008" cy="3783008"/>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688579" y="2522021"/>
            <a:ext cx="3959210" cy="3783008"/>
          </a:xfrm>
          <a:prstGeom prst="rect">
            <a:avLst/>
          </a:prstGeom>
        </p:spPr>
      </p:pic>
      <p:sp>
        <p:nvSpPr>
          <p:cNvPr id="10" name="Text Placeholder 2"/>
          <p:cNvSpPr txBox="1">
            <a:spLocks/>
          </p:cNvSpPr>
          <p:nvPr/>
        </p:nvSpPr>
        <p:spPr>
          <a:xfrm>
            <a:off x="1238897" y="1493624"/>
            <a:ext cx="4668506" cy="724267"/>
          </a:xfrm>
          <a:prstGeom prst="rect">
            <a:avLst/>
          </a:prstGeom>
        </p:spPr>
        <p:txBody>
          <a:bodyPr vert="horz" wrap="square" lIns="143428" tIns="89642" rIns="143428" bIns="89642" rtlCol="0">
            <a:spAutoFit/>
          </a:bodyPr>
          <a:lstStyle>
            <a:lvl1pPr marL="0" marR="0" indent="0" algn="l" defTabSz="699463" rtl="0" eaLnBrk="1" fontAlgn="auto" latinLnBrk="0" hangingPunct="1">
              <a:lnSpc>
                <a:spcPct val="90000"/>
              </a:lnSpc>
              <a:spcBef>
                <a:spcPct val="20000"/>
              </a:spcBef>
              <a:spcAft>
                <a:spcPts val="0"/>
              </a:spcAft>
              <a:buClr>
                <a:schemeClr val="tx1"/>
              </a:buClr>
              <a:buSzPct val="100000"/>
              <a:buFontTx/>
              <a:buNone/>
              <a:tabLst/>
              <a:defRPr sz="3000" kern="1200" spc="0" baseline="0">
                <a:gradFill>
                  <a:gsLst>
                    <a:gs pos="1250">
                      <a:schemeClr val="tx1"/>
                    </a:gs>
                    <a:gs pos="100000">
                      <a:schemeClr val="tx1"/>
                    </a:gs>
                  </a:gsLst>
                  <a:lin ang="5400000" scaled="0"/>
                </a:gradFill>
                <a:latin typeface="+mj-lt"/>
                <a:ea typeface="+mn-ea"/>
                <a:cs typeface="+mn-cs"/>
              </a:defRPr>
            </a:lvl1pPr>
            <a:lvl2pPr marL="21428"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7856"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3pPr>
            <a:lvl4pPr marL="357140"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4pPr>
            <a:lvl5pPr marL="554757"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buClr>
                <a:srgbClr val="505050"/>
              </a:buClr>
            </a:pPr>
            <a:r>
              <a:rPr lang="en-US" sz="3922" b="1" dirty="0">
                <a:solidFill>
                  <a:schemeClr val="tx1"/>
                </a:solidFill>
              </a:rPr>
              <a:t>Data at Rest</a:t>
            </a:r>
          </a:p>
        </p:txBody>
      </p:sp>
    </p:spTree>
    <p:extLst>
      <p:ext uri="{BB962C8B-B14F-4D97-AF65-F5344CB8AC3E}">
        <p14:creationId xmlns:p14="http://schemas.microsoft.com/office/powerpoint/2010/main" val="257644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0695" y="201793"/>
            <a:ext cx="11915094" cy="898525"/>
          </a:xfrm>
        </p:spPr>
        <p:txBody>
          <a:bodyPr vert="horz" wrap="square" lIns="143428" tIns="89642" rIns="143428" bIns="89642" rtlCol="0" anchor="t" anchorCtr="0">
            <a:noAutofit/>
          </a:bodyPr>
          <a:lstStyle/>
          <a:p>
            <a:pPr algn="ctr"/>
            <a:r>
              <a:rPr lang="en-US" sz="4800" dirty="0">
                <a:solidFill>
                  <a:srgbClr val="0070C0"/>
                </a:solidFill>
                <a:cs typeface="Segoe UI Light" panose="020B0502040204020203" pitchFamily="34" charset="0"/>
              </a:rPr>
              <a:t>Windowing Concepts</a:t>
            </a:r>
          </a:p>
        </p:txBody>
      </p:sp>
      <p:sp>
        <p:nvSpPr>
          <p:cNvPr id="6" name="Rectangle 5"/>
          <p:cNvSpPr/>
          <p:nvPr/>
        </p:nvSpPr>
        <p:spPr>
          <a:xfrm>
            <a:off x="393755" y="5269927"/>
            <a:ext cx="6245831" cy="1299330"/>
          </a:xfrm>
          <a:prstGeom prst="rect">
            <a:avLst/>
          </a:prstGeom>
          <a:solidFill>
            <a:schemeClr val="bg2"/>
          </a:solidFill>
        </p:spPr>
        <p:txBody>
          <a:bodyPr wrap="square">
            <a:spAutoFit/>
          </a:bodyPr>
          <a:lstStyle/>
          <a:p>
            <a:r>
              <a:rPr lang="en-US" sz="1961" dirty="0">
                <a:solidFill>
                  <a:srgbClr val="00188F">
                    <a:lumMod val="60000"/>
                    <a:lumOff val="40000"/>
                  </a:srgbClr>
                </a:solidFill>
                <a:latin typeface="Consolas"/>
              </a:rPr>
              <a:t>SELECT</a:t>
            </a:r>
            <a:r>
              <a:rPr lang="en-US" sz="1961" dirty="0">
                <a:solidFill>
                  <a:srgbClr val="404040"/>
                </a:solidFill>
                <a:latin typeface="Consolas"/>
              </a:rPr>
              <a:t> Topic, </a:t>
            </a:r>
            <a:r>
              <a:rPr lang="en-US" sz="1961" dirty="0">
                <a:solidFill>
                  <a:srgbClr val="7030A0"/>
                </a:solidFill>
                <a:latin typeface="Consolas"/>
              </a:rPr>
              <a:t>Count</a:t>
            </a:r>
            <a:r>
              <a:rPr lang="en-US" sz="1961" dirty="0">
                <a:solidFill>
                  <a:srgbClr val="404040"/>
                </a:solidFill>
                <a:latin typeface="Consolas"/>
              </a:rPr>
              <a:t>(*)</a:t>
            </a:r>
            <a:r>
              <a:rPr lang="en-US" sz="1961" dirty="0">
                <a:solidFill>
                  <a:srgbClr val="7030A0"/>
                </a:solidFill>
                <a:latin typeface="Consolas"/>
              </a:rPr>
              <a:t> </a:t>
            </a:r>
            <a:r>
              <a:rPr lang="en-US" sz="1961" dirty="0">
                <a:solidFill>
                  <a:srgbClr val="00188F">
                    <a:lumMod val="60000"/>
                    <a:lumOff val="40000"/>
                  </a:srgbClr>
                </a:solidFill>
                <a:latin typeface="Consolas"/>
              </a:rPr>
              <a:t>AS</a:t>
            </a:r>
            <a:r>
              <a:rPr lang="en-US" sz="1961" dirty="0">
                <a:solidFill>
                  <a:srgbClr val="404040"/>
                </a:solidFill>
                <a:latin typeface="Consolas"/>
              </a:rPr>
              <a:t> </a:t>
            </a:r>
            <a:r>
              <a:rPr lang="en-US" sz="1961" dirty="0" err="1">
                <a:solidFill>
                  <a:srgbClr val="404040"/>
                </a:solidFill>
                <a:latin typeface="Consolas"/>
              </a:rPr>
              <a:t>TotalTweets</a:t>
            </a:r>
            <a:endParaRPr lang="en-US" sz="1961" dirty="0">
              <a:solidFill>
                <a:srgbClr val="404040"/>
              </a:solidFill>
              <a:latin typeface="Consolas"/>
            </a:endParaRPr>
          </a:p>
          <a:p>
            <a:r>
              <a:rPr lang="en-US" sz="1961" dirty="0">
                <a:solidFill>
                  <a:srgbClr val="00188F">
                    <a:lumMod val="60000"/>
                    <a:lumOff val="40000"/>
                  </a:srgbClr>
                </a:solidFill>
                <a:latin typeface="Consolas"/>
              </a:rPr>
              <a:t>FROM</a:t>
            </a:r>
            <a:r>
              <a:rPr lang="en-US" sz="1961" dirty="0">
                <a:solidFill>
                  <a:srgbClr val="404040"/>
                </a:solidFill>
                <a:latin typeface="Consolas"/>
              </a:rPr>
              <a:t> </a:t>
            </a:r>
            <a:r>
              <a:rPr lang="en-US" sz="1961" dirty="0" err="1">
                <a:solidFill>
                  <a:srgbClr val="404040"/>
                </a:solidFill>
                <a:latin typeface="Consolas"/>
              </a:rPr>
              <a:t>TwitterStream</a:t>
            </a:r>
            <a:r>
              <a:rPr lang="en-US" sz="1961" dirty="0">
                <a:solidFill>
                  <a:srgbClr val="404040"/>
                </a:solidFill>
                <a:latin typeface="Consolas"/>
              </a:rPr>
              <a:t> </a:t>
            </a:r>
          </a:p>
          <a:p>
            <a:r>
              <a:rPr lang="en-US" sz="1961" dirty="0">
                <a:solidFill>
                  <a:srgbClr val="00188F">
                    <a:lumMod val="60000"/>
                    <a:lumOff val="40000"/>
                  </a:srgbClr>
                </a:solidFill>
                <a:latin typeface="Consolas"/>
              </a:rPr>
              <a:t>TIMESTAMP</a:t>
            </a:r>
            <a:r>
              <a:rPr lang="en-US" sz="1961" dirty="0">
                <a:solidFill>
                  <a:srgbClr val="404040"/>
                </a:solidFill>
                <a:latin typeface="Consolas"/>
              </a:rPr>
              <a:t> </a:t>
            </a:r>
            <a:r>
              <a:rPr lang="en-US" sz="1961" dirty="0">
                <a:solidFill>
                  <a:srgbClr val="00188F">
                    <a:lumMod val="60000"/>
                    <a:lumOff val="40000"/>
                  </a:srgbClr>
                </a:solidFill>
                <a:latin typeface="Consolas"/>
              </a:rPr>
              <a:t>BY</a:t>
            </a:r>
            <a:r>
              <a:rPr lang="en-US" sz="1961" dirty="0">
                <a:solidFill>
                  <a:srgbClr val="404040"/>
                </a:solidFill>
                <a:latin typeface="Consolas"/>
              </a:rPr>
              <a:t> </a:t>
            </a:r>
            <a:r>
              <a:rPr lang="en-US" sz="1961" dirty="0" err="1">
                <a:solidFill>
                  <a:srgbClr val="404040"/>
                </a:solidFill>
                <a:latin typeface="Consolas"/>
              </a:rPr>
              <a:t>CreatedAt</a:t>
            </a:r>
            <a:endParaRPr lang="en-US" sz="1961" dirty="0">
              <a:solidFill>
                <a:srgbClr val="404040"/>
              </a:solidFill>
              <a:latin typeface="Consolas"/>
            </a:endParaRPr>
          </a:p>
          <a:p>
            <a:r>
              <a:rPr lang="en-US" sz="1961" dirty="0">
                <a:solidFill>
                  <a:srgbClr val="00188F">
                    <a:lumMod val="60000"/>
                    <a:lumOff val="40000"/>
                  </a:srgbClr>
                </a:solidFill>
                <a:latin typeface="Consolas"/>
              </a:rPr>
              <a:t>GROUP</a:t>
            </a:r>
            <a:r>
              <a:rPr lang="en-US" sz="1961" dirty="0">
                <a:solidFill>
                  <a:srgbClr val="404040"/>
                </a:solidFill>
                <a:latin typeface="Consolas"/>
              </a:rPr>
              <a:t> </a:t>
            </a:r>
            <a:r>
              <a:rPr lang="en-US" sz="1961" dirty="0">
                <a:solidFill>
                  <a:srgbClr val="00188F">
                    <a:lumMod val="60000"/>
                    <a:lumOff val="40000"/>
                  </a:srgbClr>
                </a:solidFill>
                <a:latin typeface="Consolas"/>
              </a:rPr>
              <a:t>BY</a:t>
            </a:r>
            <a:r>
              <a:rPr lang="en-US" sz="1961" dirty="0">
                <a:solidFill>
                  <a:srgbClr val="404040"/>
                </a:solidFill>
                <a:latin typeface="Consolas"/>
              </a:rPr>
              <a:t> Topic, </a:t>
            </a:r>
            <a:r>
              <a:rPr lang="en-US" sz="1961" dirty="0" err="1">
                <a:solidFill>
                  <a:srgbClr val="7030A0"/>
                </a:solidFill>
                <a:latin typeface="Consolas"/>
              </a:rPr>
              <a:t>HoppingWindow</a:t>
            </a:r>
            <a:r>
              <a:rPr lang="en-US" sz="1961" dirty="0">
                <a:solidFill>
                  <a:srgbClr val="404040"/>
                </a:solidFill>
                <a:latin typeface="Consolas"/>
              </a:rPr>
              <a:t>(second, 10, 5)</a:t>
            </a:r>
          </a:p>
        </p:txBody>
      </p:sp>
      <p:sp>
        <p:nvSpPr>
          <p:cNvPr id="7" name="Rectangle 6"/>
          <p:cNvSpPr/>
          <p:nvPr/>
        </p:nvSpPr>
        <p:spPr>
          <a:xfrm>
            <a:off x="889099" y="4413974"/>
            <a:ext cx="4402991" cy="693970"/>
          </a:xfrm>
          <a:prstGeom prst="rect">
            <a:avLst/>
          </a:prstGeom>
        </p:spPr>
        <p:txBody>
          <a:bodyPr wrap="square">
            <a:spAutoFit/>
          </a:bodyPr>
          <a:lstStyle/>
          <a:p>
            <a:pPr algn="ctr"/>
            <a:r>
              <a:rPr lang="en-US" sz="1961" i="1" dirty="0">
                <a:solidFill>
                  <a:schemeClr val="accent4"/>
                </a:solidFill>
                <a:ea typeface="Times New Roman" panose="02020603050405020304" pitchFamily="18" charset="0"/>
                <a:cs typeface="Times New Roman" panose="02020603050405020304" pitchFamily="18" charset="0"/>
              </a:rPr>
              <a:t>“Every 5 seconds give me the count of tweets over the last 10 seconds”</a:t>
            </a:r>
            <a:endParaRPr lang="en-US" sz="1961" i="1" dirty="0">
              <a:solidFill>
                <a:schemeClr val="accent4"/>
              </a:solidFill>
            </a:endParaRPr>
          </a:p>
        </p:txBody>
      </p:sp>
      <p:grpSp>
        <p:nvGrpSpPr>
          <p:cNvPr id="2" name="Group 1"/>
          <p:cNvGrpSpPr/>
          <p:nvPr/>
        </p:nvGrpSpPr>
        <p:grpSpPr>
          <a:xfrm>
            <a:off x="5916108" y="1549417"/>
            <a:ext cx="6275892" cy="4120503"/>
            <a:chOff x="5796274" y="515619"/>
            <a:chExt cx="6275892" cy="4120503"/>
          </a:xfrm>
        </p:grpSpPr>
        <p:sp>
          <p:nvSpPr>
            <p:cNvPr id="65" name="Rounded Rectangle 64"/>
            <p:cNvSpPr/>
            <p:nvPr/>
          </p:nvSpPr>
          <p:spPr bwMode="auto">
            <a:xfrm>
              <a:off x="5885971" y="2471050"/>
              <a:ext cx="1895988"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66" name="Rectangle 65"/>
            <p:cNvSpPr/>
            <p:nvPr/>
          </p:nvSpPr>
          <p:spPr bwMode="auto">
            <a:xfrm>
              <a:off x="6032347"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1</a:t>
              </a:r>
            </a:p>
          </p:txBody>
        </p:sp>
        <p:sp>
          <p:nvSpPr>
            <p:cNvPr id="67" name="Rectangle 66"/>
            <p:cNvSpPr/>
            <p:nvPr/>
          </p:nvSpPr>
          <p:spPr bwMode="auto">
            <a:xfrm>
              <a:off x="6306839"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68" name="Rectangle 67"/>
            <p:cNvSpPr/>
            <p:nvPr/>
          </p:nvSpPr>
          <p:spPr bwMode="auto">
            <a:xfrm>
              <a:off x="6941265"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4</a:t>
              </a:r>
            </a:p>
          </p:txBody>
        </p:sp>
        <p:sp>
          <p:nvSpPr>
            <p:cNvPr id="69" name="Rectangle 68"/>
            <p:cNvSpPr/>
            <p:nvPr/>
          </p:nvSpPr>
          <p:spPr bwMode="auto">
            <a:xfrm>
              <a:off x="7479939"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2</a:t>
              </a:r>
            </a:p>
          </p:txBody>
        </p:sp>
        <p:sp>
          <p:nvSpPr>
            <p:cNvPr id="70" name="Rectangle 69"/>
            <p:cNvSpPr/>
            <p:nvPr/>
          </p:nvSpPr>
          <p:spPr bwMode="auto">
            <a:xfrm>
              <a:off x="7204665"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71" name="Rectangle 70"/>
            <p:cNvSpPr/>
            <p:nvPr/>
          </p:nvSpPr>
          <p:spPr bwMode="auto">
            <a:xfrm>
              <a:off x="8915790"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8</a:t>
              </a:r>
            </a:p>
          </p:txBody>
        </p:sp>
        <p:sp>
          <p:nvSpPr>
            <p:cNvPr id="72" name="Rectangle 71"/>
            <p:cNvSpPr/>
            <p:nvPr/>
          </p:nvSpPr>
          <p:spPr bwMode="auto">
            <a:xfrm>
              <a:off x="9184543"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73" name="Oval 72"/>
            <p:cNvSpPr/>
            <p:nvPr/>
          </p:nvSpPr>
          <p:spPr bwMode="auto">
            <a:xfrm>
              <a:off x="5808573"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4" name="Oval 73"/>
            <p:cNvSpPr/>
            <p:nvPr/>
          </p:nvSpPr>
          <p:spPr bwMode="auto">
            <a:xfrm>
              <a:off x="7720169"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5" name="Oval 74"/>
            <p:cNvSpPr/>
            <p:nvPr/>
          </p:nvSpPr>
          <p:spPr bwMode="auto">
            <a:xfrm>
              <a:off x="6765375"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6" name="Oval 75"/>
            <p:cNvSpPr/>
            <p:nvPr/>
          </p:nvSpPr>
          <p:spPr bwMode="auto">
            <a:xfrm>
              <a:off x="10429185"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7" name="Oval 76"/>
            <p:cNvSpPr/>
            <p:nvPr/>
          </p:nvSpPr>
          <p:spPr bwMode="auto">
            <a:xfrm>
              <a:off x="9600419"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8" name="Oval 77"/>
            <p:cNvSpPr/>
            <p:nvPr/>
          </p:nvSpPr>
          <p:spPr bwMode="auto">
            <a:xfrm>
              <a:off x="8643617"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cxnSp>
          <p:nvCxnSpPr>
            <p:cNvPr id="79" name="Straight Arrow Connector 78"/>
            <p:cNvCxnSpPr>
              <a:stCxn id="73" idx="6"/>
              <a:endCxn id="85" idx="1"/>
            </p:cNvCxnSpPr>
            <p:nvPr/>
          </p:nvCxnSpPr>
          <p:spPr>
            <a:xfrm flipV="1">
              <a:off x="5926836" y="1990647"/>
              <a:ext cx="5690792" cy="48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796274" y="1712886"/>
              <a:ext cx="74379" cy="184666"/>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0</a:t>
              </a:r>
            </a:p>
          </p:txBody>
        </p:sp>
        <p:sp>
          <p:nvSpPr>
            <p:cNvPr id="81" name="TextBox 80"/>
            <p:cNvSpPr txBox="1"/>
            <p:nvPr/>
          </p:nvSpPr>
          <p:spPr>
            <a:xfrm>
              <a:off x="6757680" y="1712886"/>
              <a:ext cx="74364"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5</a:t>
              </a:r>
            </a:p>
          </p:txBody>
        </p:sp>
        <p:sp>
          <p:nvSpPr>
            <p:cNvPr id="82" name="TextBox 81"/>
            <p:cNvSpPr txBox="1"/>
            <p:nvPr/>
          </p:nvSpPr>
          <p:spPr>
            <a:xfrm>
              <a:off x="9600419"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20</a:t>
              </a:r>
            </a:p>
          </p:txBody>
        </p:sp>
        <p:sp>
          <p:nvSpPr>
            <p:cNvPr id="83" name="TextBox 82"/>
            <p:cNvSpPr txBox="1"/>
            <p:nvPr/>
          </p:nvSpPr>
          <p:spPr>
            <a:xfrm>
              <a:off x="7712209"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10</a:t>
              </a:r>
            </a:p>
          </p:txBody>
        </p:sp>
        <p:sp>
          <p:nvSpPr>
            <p:cNvPr id="84" name="TextBox 83"/>
            <p:cNvSpPr txBox="1"/>
            <p:nvPr/>
          </p:nvSpPr>
          <p:spPr>
            <a:xfrm>
              <a:off x="8656313"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15</a:t>
              </a:r>
            </a:p>
          </p:txBody>
        </p:sp>
        <p:sp>
          <p:nvSpPr>
            <p:cNvPr id="85" name="TextBox 84"/>
            <p:cNvSpPr txBox="1"/>
            <p:nvPr/>
          </p:nvSpPr>
          <p:spPr>
            <a:xfrm>
              <a:off x="11617628" y="1749265"/>
              <a:ext cx="454538" cy="482763"/>
            </a:xfrm>
            <a:prstGeom prst="rect">
              <a:avLst/>
            </a:prstGeom>
            <a:noFill/>
          </p:spPr>
          <p:txBody>
            <a:bodyPr wrap="none" lIns="0" tIns="0" rIns="0" bIns="0" rtlCol="0">
              <a:spAutoFit/>
            </a:bodyPr>
            <a:lstStyle/>
            <a:p>
              <a:pPr algn="ctr"/>
              <a:r>
                <a:rPr lang="en-US" sz="1568" spc="-70" dirty="0">
                  <a:gradFill>
                    <a:gsLst>
                      <a:gs pos="2917">
                        <a:srgbClr val="404040"/>
                      </a:gs>
                      <a:gs pos="30000">
                        <a:srgbClr val="404040"/>
                      </a:gs>
                    </a:gsLst>
                    <a:lin ang="5400000" scaled="0"/>
                  </a:gradFill>
                  <a:latin typeface="Segoe UI Light" panose="020B0502040204020203" pitchFamily="34" charset="0"/>
                </a:rPr>
                <a:t>Time</a:t>
              </a:r>
            </a:p>
            <a:p>
              <a:pPr algn="ctr"/>
              <a:r>
                <a:rPr lang="en-US" sz="1568" spc="-70" dirty="0">
                  <a:gradFill>
                    <a:gsLst>
                      <a:gs pos="2917">
                        <a:srgbClr val="404040"/>
                      </a:gs>
                      <a:gs pos="30000">
                        <a:srgbClr val="404040"/>
                      </a:gs>
                    </a:gsLst>
                    <a:lin ang="5400000" scaled="0"/>
                  </a:gradFill>
                  <a:latin typeface="Segoe UI Light" panose="020B0502040204020203" pitchFamily="34" charset="0"/>
                </a:rPr>
                <a:t> (</a:t>
              </a:r>
              <a:r>
                <a:rPr lang="en-US" sz="1568" spc="-70" dirty="0" err="1">
                  <a:gradFill>
                    <a:gsLst>
                      <a:gs pos="2917">
                        <a:srgbClr val="404040"/>
                      </a:gs>
                      <a:gs pos="30000">
                        <a:srgbClr val="404040"/>
                      </a:gs>
                    </a:gsLst>
                    <a:lin ang="5400000" scaled="0"/>
                  </a:gradFill>
                  <a:latin typeface="Segoe UI Light" panose="020B0502040204020203" pitchFamily="34" charset="0"/>
                </a:rPr>
                <a:t>secs</a:t>
              </a:r>
              <a:r>
                <a:rPr lang="en-US" sz="1568" spc="-70" dirty="0">
                  <a:gradFill>
                    <a:gsLst>
                      <a:gs pos="2917">
                        <a:srgbClr val="404040"/>
                      </a:gs>
                      <a:gs pos="30000">
                        <a:srgbClr val="404040"/>
                      </a:gs>
                    </a:gsLst>
                    <a:lin ang="5400000" scaled="0"/>
                  </a:gradFill>
                  <a:latin typeface="Segoe UI Light" panose="020B0502040204020203" pitchFamily="34" charset="0"/>
                </a:rPr>
                <a:t>)</a:t>
              </a:r>
            </a:p>
          </p:txBody>
        </p:sp>
        <p:cxnSp>
          <p:nvCxnSpPr>
            <p:cNvPr id="86" name="Straight Connector 85"/>
            <p:cNvCxnSpPr/>
            <p:nvPr/>
          </p:nvCxnSpPr>
          <p:spPr>
            <a:xfrm>
              <a:off x="9658116" y="2010069"/>
              <a:ext cx="12060" cy="134036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bwMode="auto">
            <a:xfrm>
              <a:off x="6765376" y="2901116"/>
              <a:ext cx="1927938"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88" name="TextBox 87"/>
            <p:cNvSpPr txBox="1"/>
            <p:nvPr/>
          </p:nvSpPr>
          <p:spPr>
            <a:xfrm>
              <a:off x="10409929"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25</a:t>
              </a:r>
            </a:p>
          </p:txBody>
        </p:sp>
        <p:sp>
          <p:nvSpPr>
            <p:cNvPr id="89" name="TextBox 88"/>
            <p:cNvSpPr txBox="1"/>
            <p:nvPr/>
          </p:nvSpPr>
          <p:spPr>
            <a:xfrm>
              <a:off x="5867705" y="515619"/>
              <a:ext cx="5464197" cy="36927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765" b="1" dirty="0">
                  <a:solidFill>
                    <a:srgbClr val="404040"/>
                  </a:solidFill>
                  <a:latin typeface="Segoe UI Light" panose="020B0502040204020203" pitchFamily="34" charset="0"/>
                </a:rPr>
                <a:t>A 10-second Hopping Window with a 5-second “Hop”</a:t>
              </a:r>
            </a:p>
          </p:txBody>
        </p:sp>
        <p:sp>
          <p:nvSpPr>
            <p:cNvPr id="90" name="Oval 89"/>
            <p:cNvSpPr/>
            <p:nvPr/>
          </p:nvSpPr>
          <p:spPr bwMode="auto">
            <a:xfrm>
              <a:off x="11272772" y="1929570"/>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91" name="TextBox 90"/>
            <p:cNvSpPr txBox="1"/>
            <p:nvPr/>
          </p:nvSpPr>
          <p:spPr>
            <a:xfrm>
              <a:off x="11257533"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30</a:t>
              </a:r>
            </a:p>
          </p:txBody>
        </p:sp>
        <p:cxnSp>
          <p:nvCxnSpPr>
            <p:cNvPr id="92" name="Straight Connector 91"/>
            <p:cNvCxnSpPr/>
            <p:nvPr/>
          </p:nvCxnSpPr>
          <p:spPr>
            <a:xfrm>
              <a:off x="11320783" y="1943858"/>
              <a:ext cx="28479" cy="225417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bwMode="auto">
            <a:xfrm>
              <a:off x="7781958" y="3350429"/>
              <a:ext cx="1876159"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94" name="Rectangle 93"/>
            <p:cNvSpPr/>
            <p:nvPr/>
          </p:nvSpPr>
          <p:spPr bwMode="auto">
            <a:xfrm>
              <a:off x="7320218" y="30134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4</a:t>
              </a:r>
            </a:p>
          </p:txBody>
        </p:sp>
        <p:sp>
          <p:nvSpPr>
            <p:cNvPr id="95" name="Rectangle 94"/>
            <p:cNvSpPr/>
            <p:nvPr/>
          </p:nvSpPr>
          <p:spPr bwMode="auto">
            <a:xfrm>
              <a:off x="7925557" y="30134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2</a:t>
              </a:r>
            </a:p>
          </p:txBody>
        </p:sp>
        <p:sp>
          <p:nvSpPr>
            <p:cNvPr id="96" name="Rectangle 95"/>
            <p:cNvSpPr/>
            <p:nvPr/>
          </p:nvSpPr>
          <p:spPr bwMode="auto">
            <a:xfrm>
              <a:off x="7631236" y="30134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97" name="Rectangle 96"/>
            <p:cNvSpPr/>
            <p:nvPr/>
          </p:nvSpPr>
          <p:spPr bwMode="auto">
            <a:xfrm>
              <a:off x="8460156" y="346275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8</a:t>
              </a:r>
            </a:p>
          </p:txBody>
        </p:sp>
        <p:sp>
          <p:nvSpPr>
            <p:cNvPr id="98" name="Rectangle 97"/>
            <p:cNvSpPr/>
            <p:nvPr/>
          </p:nvSpPr>
          <p:spPr bwMode="auto">
            <a:xfrm>
              <a:off x="8767004" y="346275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99" name="Rounded Rectangle 98"/>
            <p:cNvSpPr/>
            <p:nvPr/>
          </p:nvSpPr>
          <p:spPr bwMode="auto">
            <a:xfrm>
              <a:off x="8704971" y="3798040"/>
              <a:ext cx="1791226"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100" name="Rounded Rectangle 99"/>
            <p:cNvSpPr/>
            <p:nvPr/>
          </p:nvSpPr>
          <p:spPr bwMode="auto">
            <a:xfrm>
              <a:off x="9670177" y="4236129"/>
              <a:ext cx="1679084"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101" name="Rectangle 100"/>
            <p:cNvSpPr/>
            <p:nvPr/>
          </p:nvSpPr>
          <p:spPr bwMode="auto">
            <a:xfrm>
              <a:off x="10013609" y="434845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102" name="Rectangle 101"/>
            <p:cNvSpPr/>
            <p:nvPr/>
          </p:nvSpPr>
          <p:spPr bwMode="auto">
            <a:xfrm>
              <a:off x="10269433" y="434845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3</a:t>
              </a:r>
            </a:p>
          </p:txBody>
        </p:sp>
        <p:sp>
          <p:nvSpPr>
            <p:cNvPr id="103" name="Rectangle 102"/>
            <p:cNvSpPr/>
            <p:nvPr/>
          </p:nvSpPr>
          <p:spPr bwMode="auto">
            <a:xfrm>
              <a:off x="10530252" y="434845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104" name="Rectangle 103"/>
            <p:cNvSpPr/>
            <p:nvPr/>
          </p:nvSpPr>
          <p:spPr bwMode="auto">
            <a:xfrm>
              <a:off x="10792918" y="434845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1</a:t>
              </a:r>
            </a:p>
          </p:txBody>
        </p:sp>
        <p:sp>
          <p:nvSpPr>
            <p:cNvPr id="105" name="Rectangle 104"/>
            <p:cNvSpPr/>
            <p:nvPr/>
          </p:nvSpPr>
          <p:spPr bwMode="auto">
            <a:xfrm>
              <a:off x="6165615" y="258132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1</a:t>
              </a:r>
            </a:p>
          </p:txBody>
        </p:sp>
        <p:sp>
          <p:nvSpPr>
            <p:cNvPr id="106" name="Rectangle 105"/>
            <p:cNvSpPr/>
            <p:nvPr/>
          </p:nvSpPr>
          <p:spPr bwMode="auto">
            <a:xfrm>
              <a:off x="6459154" y="258132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107" name="Rectangle 106"/>
            <p:cNvSpPr/>
            <p:nvPr/>
          </p:nvSpPr>
          <p:spPr bwMode="auto">
            <a:xfrm>
              <a:off x="6722158" y="258543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4</a:t>
              </a:r>
            </a:p>
          </p:txBody>
        </p:sp>
        <p:sp>
          <p:nvSpPr>
            <p:cNvPr id="108" name="Rectangle 107"/>
            <p:cNvSpPr/>
            <p:nvPr/>
          </p:nvSpPr>
          <p:spPr bwMode="auto">
            <a:xfrm>
              <a:off x="7289403" y="258543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2</a:t>
              </a:r>
            </a:p>
          </p:txBody>
        </p:sp>
        <p:sp>
          <p:nvSpPr>
            <p:cNvPr id="109" name="Rectangle 108"/>
            <p:cNvSpPr/>
            <p:nvPr/>
          </p:nvSpPr>
          <p:spPr bwMode="auto">
            <a:xfrm>
              <a:off x="6995081" y="258543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110" name="Rectangle 109"/>
            <p:cNvSpPr/>
            <p:nvPr/>
          </p:nvSpPr>
          <p:spPr bwMode="auto">
            <a:xfrm>
              <a:off x="9107755" y="391036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8</a:t>
              </a:r>
            </a:p>
          </p:txBody>
        </p:sp>
        <p:sp>
          <p:nvSpPr>
            <p:cNvPr id="111" name="Rectangle 110"/>
            <p:cNvSpPr/>
            <p:nvPr/>
          </p:nvSpPr>
          <p:spPr bwMode="auto">
            <a:xfrm>
              <a:off x="9366984" y="391036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112" name="Rectangle 111"/>
            <p:cNvSpPr/>
            <p:nvPr/>
          </p:nvSpPr>
          <p:spPr bwMode="auto">
            <a:xfrm>
              <a:off x="9624677" y="391036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113" name="Rectangle 112"/>
            <p:cNvSpPr/>
            <p:nvPr/>
          </p:nvSpPr>
          <p:spPr bwMode="auto">
            <a:xfrm>
              <a:off x="9880502" y="391036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3</a:t>
              </a:r>
            </a:p>
          </p:txBody>
        </p:sp>
        <p:sp>
          <p:nvSpPr>
            <p:cNvPr id="114" name="Rectangle 113"/>
            <p:cNvSpPr/>
            <p:nvPr/>
          </p:nvSpPr>
          <p:spPr bwMode="auto">
            <a:xfrm>
              <a:off x="10616011"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115" name="Rectangle 114"/>
            <p:cNvSpPr/>
            <p:nvPr/>
          </p:nvSpPr>
          <p:spPr bwMode="auto">
            <a:xfrm>
              <a:off x="10888200"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1</a:t>
              </a:r>
            </a:p>
          </p:txBody>
        </p:sp>
        <p:cxnSp>
          <p:nvCxnSpPr>
            <p:cNvPr id="116" name="Straight Connector 115"/>
            <p:cNvCxnSpPr/>
            <p:nvPr/>
          </p:nvCxnSpPr>
          <p:spPr>
            <a:xfrm>
              <a:off x="8686704" y="1991021"/>
              <a:ext cx="5221" cy="88002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10495894" y="2000545"/>
              <a:ext cx="304" cy="17498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780302" y="1962684"/>
              <a:ext cx="9520" cy="43402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820072" y="2015282"/>
              <a:ext cx="3002" cy="3578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a:off x="9824673" y="147231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121" name="Rectangle 120"/>
            <p:cNvSpPr/>
            <p:nvPr/>
          </p:nvSpPr>
          <p:spPr bwMode="auto">
            <a:xfrm>
              <a:off x="10080498" y="147231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3</a:t>
              </a:r>
            </a:p>
          </p:txBody>
        </p:sp>
      </p:grpSp>
      <p:sp>
        <p:nvSpPr>
          <p:cNvPr id="8" name="Rectangle 7"/>
          <p:cNvSpPr/>
          <p:nvPr/>
        </p:nvSpPr>
        <p:spPr>
          <a:xfrm>
            <a:off x="392888" y="1130857"/>
            <a:ext cx="5033969" cy="3170099"/>
          </a:xfrm>
          <a:prstGeom prst="rect">
            <a:avLst/>
          </a:prstGeom>
        </p:spPr>
        <p:txBody>
          <a:bodyPr wrap="square">
            <a:spAutoFit/>
          </a:bodyPr>
          <a:lstStyle/>
          <a:p>
            <a:pPr marL="285750" indent="-285750">
              <a:lnSpc>
                <a:spcPct val="200000"/>
              </a:lnSpc>
              <a:buFont typeface="Arial" panose="020B0604020202020204" pitchFamily="34" charset="0"/>
              <a:buChar char="•"/>
            </a:pPr>
            <a:r>
              <a:rPr lang="en-GB" sz="2000" dirty="0"/>
              <a:t>Windows can be tumbling, hopping, sliding</a:t>
            </a:r>
          </a:p>
          <a:p>
            <a:pPr marL="285750" indent="-285750">
              <a:lnSpc>
                <a:spcPct val="200000"/>
              </a:lnSpc>
              <a:buFont typeface="Arial" panose="020B0604020202020204" pitchFamily="34" charset="0"/>
              <a:buChar char="•"/>
            </a:pPr>
            <a:r>
              <a:rPr lang="en-GB" sz="2000" dirty="0"/>
              <a:t>Windows are fixed duration</a:t>
            </a:r>
          </a:p>
          <a:p>
            <a:pPr marL="285750" indent="-285750">
              <a:lnSpc>
                <a:spcPct val="200000"/>
              </a:lnSpc>
              <a:buFont typeface="Arial" panose="020B0604020202020204" pitchFamily="34" charset="0"/>
              <a:buChar char="•"/>
            </a:pPr>
            <a:r>
              <a:rPr lang="en-GB" sz="2000" dirty="0"/>
              <a:t>Timestamp of end of the window</a:t>
            </a:r>
          </a:p>
          <a:p>
            <a:pPr marL="285750" indent="-285750">
              <a:lnSpc>
                <a:spcPct val="200000"/>
              </a:lnSpc>
              <a:buFont typeface="Arial" panose="020B0604020202020204" pitchFamily="34" charset="0"/>
              <a:buChar char="•"/>
            </a:pPr>
            <a:endParaRPr lang="en-GB" sz="2000" dirty="0">
              <a:solidFill>
                <a:srgbClr val="0070C0"/>
              </a:solidFill>
            </a:endParaRPr>
          </a:p>
          <a:p>
            <a:pPr marL="285750" indent="-285750">
              <a:lnSpc>
                <a:spcPct val="200000"/>
              </a:lnSpc>
              <a:buFont typeface="Arial" panose="020B0604020202020204" pitchFamily="34" charset="0"/>
              <a:buChar char="•"/>
            </a:pPr>
            <a:endParaRPr lang="en-GB" sz="2000" dirty="0">
              <a:solidFill>
                <a:srgbClr val="0070C0"/>
              </a:solidFill>
            </a:endParaRPr>
          </a:p>
        </p:txBody>
      </p:sp>
    </p:spTree>
    <p:extLst>
      <p:ext uri="{BB962C8B-B14F-4D97-AF65-F5344CB8AC3E}">
        <p14:creationId xmlns:p14="http://schemas.microsoft.com/office/powerpoint/2010/main" val="78995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36159" y="1765489"/>
            <a:ext cx="4999892" cy="2387600"/>
          </a:xfrm>
        </p:spPr>
        <p:txBody>
          <a:bodyPr/>
          <a:lstStyle/>
          <a:p>
            <a:r>
              <a:rPr lang="en-US" sz="3600" dirty="0">
                <a:solidFill>
                  <a:schemeClr val="accent5"/>
                </a:solidFill>
              </a:rPr>
              <a:t>Data Visualization</a:t>
            </a:r>
            <a:br>
              <a:rPr lang="en-US" dirty="0">
                <a:solidFill>
                  <a:schemeClr val="accent5"/>
                </a:solidFill>
              </a:rPr>
            </a:br>
            <a:r>
              <a:rPr lang="en-US" dirty="0">
                <a:solidFill>
                  <a:schemeClr val="accent5"/>
                </a:solidFill>
              </a:rPr>
              <a:t>Power BI</a:t>
            </a:r>
            <a:endParaRPr lang="en-GB" dirty="0">
              <a:solidFill>
                <a:schemeClr val="accent5"/>
              </a:solidFill>
            </a:endParaRPr>
          </a:p>
        </p:txBody>
      </p:sp>
      <p:pic>
        <p:nvPicPr>
          <p:cNvPr id="2" name="Picture 1"/>
          <p:cNvPicPr>
            <a:picLocks noChangeAspect="1"/>
          </p:cNvPicPr>
          <p:nvPr/>
        </p:nvPicPr>
        <p:blipFill>
          <a:blip r:embed="rId2"/>
          <a:stretch>
            <a:fillRect/>
          </a:stretch>
        </p:blipFill>
        <p:spPr>
          <a:xfrm>
            <a:off x="6252515" y="1920240"/>
            <a:ext cx="4228795" cy="3371289"/>
          </a:xfrm>
          <a:prstGeom prst="rect">
            <a:avLst/>
          </a:prstGeom>
        </p:spPr>
      </p:pic>
    </p:spTree>
    <p:extLst>
      <p:ext uri="{BB962C8B-B14F-4D97-AF65-F5344CB8AC3E}">
        <p14:creationId xmlns:p14="http://schemas.microsoft.com/office/powerpoint/2010/main" val="607611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63818" y="292925"/>
            <a:ext cx="5275483" cy="830997"/>
          </a:xfrm>
          <a:prstGeom prst="rect">
            <a:avLst/>
          </a:prstGeom>
        </p:spPr>
        <p:txBody>
          <a:bodyPr wrap="none">
            <a:spAutoFit/>
          </a:bodyPr>
          <a:lstStyle/>
          <a:p>
            <a:r>
              <a:rPr lang="en-US" sz="4800" dirty="0">
                <a:solidFill>
                  <a:schemeClr val="accent1"/>
                </a:solidFill>
                <a:latin typeface="+mj-lt"/>
              </a:rPr>
              <a:t>Microsoft Power BI</a:t>
            </a:r>
            <a:endParaRPr lang="en-GB" sz="4800" dirty="0">
              <a:solidFill>
                <a:schemeClr val="accent1"/>
              </a:solidFill>
              <a:latin typeface="+mj-lt"/>
            </a:endParaRPr>
          </a:p>
        </p:txBody>
      </p:sp>
      <p:sp>
        <p:nvSpPr>
          <p:cNvPr id="8" name="Rectangle 7"/>
          <p:cNvSpPr/>
          <p:nvPr/>
        </p:nvSpPr>
        <p:spPr>
          <a:xfrm>
            <a:off x="1510069" y="5772367"/>
            <a:ext cx="8620215" cy="967957"/>
          </a:xfrm>
          <a:prstGeom prst="rect">
            <a:avLst/>
          </a:prstGeom>
        </p:spPr>
        <p:txBody>
          <a:bodyPr wrap="square">
            <a:spAutoFit/>
          </a:bodyPr>
          <a:lstStyle/>
          <a:p>
            <a:pPr lvl="1" algn="ctr">
              <a:lnSpc>
                <a:spcPct val="150000"/>
              </a:lnSpc>
            </a:pPr>
            <a:r>
              <a:rPr lang="en-US" sz="2000" i="1" dirty="0">
                <a:solidFill>
                  <a:schemeClr val="accent1">
                    <a:lumMod val="50000"/>
                  </a:schemeClr>
                </a:solidFill>
              </a:rPr>
              <a:t>Create beautiful visualizations to tell compelling data stories</a:t>
            </a:r>
            <a:br>
              <a:rPr lang="en-US" sz="2000" i="1" dirty="0">
                <a:solidFill>
                  <a:schemeClr val="accent1">
                    <a:lumMod val="50000"/>
                  </a:schemeClr>
                </a:solidFill>
              </a:rPr>
            </a:br>
            <a:r>
              <a:rPr lang="en-US" sz="2000" i="1" dirty="0">
                <a:solidFill>
                  <a:schemeClr val="accent1">
                    <a:lumMod val="50000"/>
                  </a:schemeClr>
                </a:solidFill>
              </a:rPr>
              <a:t>Build rich, live dashboards that turn business intelligence into real insights</a:t>
            </a:r>
          </a:p>
        </p:txBody>
      </p:sp>
      <p:grpSp>
        <p:nvGrpSpPr>
          <p:cNvPr id="167" name="Group 166"/>
          <p:cNvGrpSpPr/>
          <p:nvPr/>
        </p:nvGrpSpPr>
        <p:grpSpPr>
          <a:xfrm>
            <a:off x="195840" y="1123922"/>
            <a:ext cx="11411700" cy="4595441"/>
            <a:chOff x="391417" y="1577068"/>
            <a:chExt cx="11411700" cy="4595441"/>
          </a:xfrm>
        </p:grpSpPr>
        <p:sp>
          <p:nvSpPr>
            <p:cNvPr id="168" name="Flowchart: Process 167"/>
            <p:cNvSpPr/>
            <p:nvPr/>
          </p:nvSpPr>
          <p:spPr bwMode="auto">
            <a:xfrm>
              <a:off x="391417" y="1588600"/>
              <a:ext cx="3457807" cy="4583909"/>
            </a:xfrm>
            <a:prstGeom prst="flowChartProcess">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69" name="Rectangle 168"/>
            <p:cNvSpPr/>
            <p:nvPr/>
          </p:nvSpPr>
          <p:spPr bwMode="auto">
            <a:xfrm>
              <a:off x="391417" y="1577068"/>
              <a:ext cx="11411700" cy="4583909"/>
            </a:xfrm>
            <a:prstGeom prst="rect">
              <a:avLst/>
            </a:prstGeom>
            <a:solidFill>
              <a:srgbClr val="021939"/>
            </a:solid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70" name="Rectangle 169"/>
            <p:cNvSpPr/>
            <p:nvPr/>
          </p:nvSpPr>
          <p:spPr>
            <a:xfrm>
              <a:off x="751805" y="1741088"/>
              <a:ext cx="1692204" cy="400110"/>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Data sources</a:t>
              </a:r>
            </a:p>
          </p:txBody>
        </p:sp>
        <p:sp>
          <p:nvSpPr>
            <p:cNvPr id="171" name="Rectangle 170"/>
            <p:cNvSpPr/>
            <p:nvPr/>
          </p:nvSpPr>
          <p:spPr>
            <a:xfrm>
              <a:off x="4282288" y="1741193"/>
              <a:ext cx="3869886" cy="400110"/>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Power BI</a:t>
              </a:r>
            </a:p>
          </p:txBody>
        </p:sp>
        <p:cxnSp>
          <p:nvCxnSpPr>
            <p:cNvPr id="172" name="Straight Connector 171"/>
            <p:cNvCxnSpPr/>
            <p:nvPr/>
          </p:nvCxnSpPr>
          <p:spPr>
            <a:xfrm>
              <a:off x="999799" y="2872886"/>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75" name="Rectangle 174"/>
            <p:cNvSpPr/>
            <p:nvPr/>
          </p:nvSpPr>
          <p:spPr bwMode="auto">
            <a:xfrm>
              <a:off x="1014873" y="2380862"/>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SaaS solutions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900" b="0" i="1"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e.g. Marketo, Salesforce, GitHub, Google analytics</a:t>
              </a:r>
            </a:p>
          </p:txBody>
        </p:sp>
        <p:sp>
          <p:nvSpPr>
            <p:cNvPr id="178" name="Oval 177"/>
            <p:cNvSpPr/>
            <p:nvPr/>
          </p:nvSpPr>
          <p:spPr bwMode="auto">
            <a:xfrm>
              <a:off x="644325" y="244563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grpSp>
          <p:nvGrpSpPr>
            <p:cNvPr id="180" name="Group 179"/>
            <p:cNvGrpSpPr/>
            <p:nvPr/>
          </p:nvGrpSpPr>
          <p:grpSpPr>
            <a:xfrm>
              <a:off x="696367" y="2521568"/>
              <a:ext cx="261674" cy="213902"/>
              <a:chOff x="2123129" y="1797431"/>
              <a:chExt cx="2472585" cy="2021180"/>
            </a:xfrm>
          </p:grpSpPr>
          <p:sp>
            <p:nvSpPr>
              <p:cNvPr id="274" name="Freeform 27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75" name="Freeform 27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cxnSp>
          <p:nvCxnSpPr>
            <p:cNvPr id="181" name="Straight Connector 180"/>
            <p:cNvCxnSpPr/>
            <p:nvPr/>
          </p:nvCxnSpPr>
          <p:spPr>
            <a:xfrm>
              <a:off x="999799" y="3414997"/>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3" name="Rectangle 182"/>
            <p:cNvSpPr/>
            <p:nvPr/>
          </p:nvSpPr>
          <p:spPr bwMode="auto">
            <a:xfrm>
              <a:off x="1009226" y="2974324"/>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On-premises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e.g. Analysis Services</a:t>
              </a:r>
            </a:p>
          </p:txBody>
        </p:sp>
        <p:sp>
          <p:nvSpPr>
            <p:cNvPr id="184" name="Oval 183"/>
            <p:cNvSpPr/>
            <p:nvPr/>
          </p:nvSpPr>
          <p:spPr bwMode="auto">
            <a:xfrm>
              <a:off x="644325" y="297432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85" name="Freeform 184"/>
            <p:cNvSpPr>
              <a:spLocks noEditPoints="1"/>
            </p:cNvSpPr>
            <p:nvPr/>
          </p:nvSpPr>
          <p:spPr bwMode="auto">
            <a:xfrm>
              <a:off x="726710" y="3068558"/>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cxnSp>
          <p:nvCxnSpPr>
            <p:cNvPr id="186" name="Straight Connector 185"/>
            <p:cNvCxnSpPr/>
            <p:nvPr/>
          </p:nvCxnSpPr>
          <p:spPr>
            <a:xfrm>
              <a:off x="999799" y="3990784"/>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7" name="Rectangle 186"/>
            <p:cNvSpPr/>
            <p:nvPr/>
          </p:nvSpPr>
          <p:spPr bwMode="auto">
            <a:xfrm>
              <a:off x="1009225" y="3516632"/>
              <a:ext cx="2143263"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Organizational content packs</a:t>
              </a:r>
              <a:br>
                <a:rPr kumimoji="0" lang="en-US" sz="1200" b="0" i="0"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br>
              <a:r>
                <a:rPr kumimoji="0" lang="en-US" sz="900" b="0" i="1"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Corporate data sources or external data services</a:t>
              </a:r>
            </a:p>
          </p:txBody>
        </p:sp>
        <p:sp>
          <p:nvSpPr>
            <p:cNvPr id="188" name="Oval 187"/>
            <p:cNvSpPr/>
            <p:nvPr/>
          </p:nvSpPr>
          <p:spPr bwMode="auto">
            <a:xfrm>
              <a:off x="644325" y="351663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grpSp>
          <p:nvGrpSpPr>
            <p:cNvPr id="189" name="Group 188"/>
            <p:cNvGrpSpPr/>
            <p:nvPr/>
          </p:nvGrpSpPr>
          <p:grpSpPr>
            <a:xfrm>
              <a:off x="719568" y="3604903"/>
              <a:ext cx="215269" cy="189218"/>
              <a:chOff x="681704" y="2920140"/>
              <a:chExt cx="321649" cy="282723"/>
            </a:xfrm>
            <a:solidFill>
              <a:schemeClr val="tx1"/>
            </a:solidFill>
          </p:grpSpPr>
          <p:sp>
            <p:nvSpPr>
              <p:cNvPr id="272" name="Freeform 271"/>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73" name="Freeform 272"/>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cxnSp>
          <p:nvCxnSpPr>
            <p:cNvPr id="190" name="Straight Connector 189"/>
            <p:cNvCxnSpPr/>
            <p:nvPr/>
          </p:nvCxnSpPr>
          <p:spPr>
            <a:xfrm>
              <a:off x="999799" y="4485462"/>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1" name="Rectangle 190"/>
            <p:cNvSpPr/>
            <p:nvPr/>
          </p:nvSpPr>
          <p:spPr bwMode="auto">
            <a:xfrm>
              <a:off x="999799" y="4050016"/>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Azure services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900" b="0" i="1"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Azure SQL, Stream Analytics…</a:t>
              </a:r>
            </a:p>
          </p:txBody>
        </p:sp>
        <p:sp>
          <p:nvSpPr>
            <p:cNvPr id="192" name="Oval 191"/>
            <p:cNvSpPr/>
            <p:nvPr/>
          </p:nvSpPr>
          <p:spPr bwMode="auto">
            <a:xfrm>
              <a:off x="644325" y="403096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grpSp>
          <p:nvGrpSpPr>
            <p:cNvPr id="193" name="Group 192"/>
            <p:cNvGrpSpPr/>
            <p:nvPr/>
          </p:nvGrpSpPr>
          <p:grpSpPr>
            <a:xfrm>
              <a:off x="710525" y="4151670"/>
              <a:ext cx="233359" cy="162454"/>
              <a:chOff x="3543365" y="7242811"/>
              <a:chExt cx="1238250" cy="862013"/>
            </a:xfrm>
            <a:solidFill>
              <a:schemeClr val="tx1"/>
            </a:solidFill>
          </p:grpSpPr>
          <p:sp>
            <p:nvSpPr>
              <p:cNvPr id="256" name="Freeform 255"/>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57" name="Freeform 256"/>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58" name="Rectangle 257"/>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59" name="Rectangle 258"/>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0" name="Freeform 259"/>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1" name="Freeform 260"/>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2" name="Freeform 261"/>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3" name="Freeform 262"/>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4" name="Freeform 263"/>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5" name="Freeform 264"/>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6" name="Freeform 265"/>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7" name="Rectangle 266"/>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8" name="Freeform 267"/>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9" name="Freeform 268"/>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70" name="Freeform 269"/>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71" name="Freeform 270"/>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194" name="Rectangle 193"/>
            <p:cNvSpPr/>
            <p:nvPr/>
          </p:nvSpPr>
          <p:spPr bwMode="auto">
            <a:xfrm>
              <a:off x="999799" y="453035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Excel files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900" b="0" i="1"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Workbook data / data models</a:t>
              </a:r>
            </a:p>
          </p:txBody>
        </p:sp>
        <p:sp>
          <p:nvSpPr>
            <p:cNvPr id="195" name="Oval 194"/>
            <p:cNvSpPr/>
            <p:nvPr/>
          </p:nvSpPr>
          <p:spPr bwMode="auto">
            <a:xfrm>
              <a:off x="644325" y="453035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196" name="Straight Connector 195"/>
            <p:cNvCxnSpPr/>
            <p:nvPr/>
          </p:nvCxnSpPr>
          <p:spPr>
            <a:xfrm>
              <a:off x="975189" y="4961879"/>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7" name="Oval 196"/>
            <p:cNvSpPr/>
            <p:nvPr/>
          </p:nvSpPr>
          <p:spPr bwMode="auto">
            <a:xfrm>
              <a:off x="644325" y="503890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98" name="Rectangle 197"/>
            <p:cNvSpPr/>
            <p:nvPr/>
          </p:nvSpPr>
          <p:spPr bwMode="auto">
            <a:xfrm>
              <a:off x="999799" y="5038902"/>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Power BI Desktop files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900" b="0" i="1"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Data from files, databases, Azure, and other sources</a:t>
              </a:r>
            </a:p>
          </p:txBody>
        </p:sp>
        <p:sp>
          <p:nvSpPr>
            <p:cNvPr id="199" name="Isosceles Triangle 198"/>
            <p:cNvSpPr/>
            <p:nvPr/>
          </p:nvSpPr>
          <p:spPr bwMode="auto">
            <a:xfrm rot="5400000">
              <a:off x="1882570" y="3755652"/>
              <a:ext cx="2964025" cy="33399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endParaRPr>
            </a:p>
          </p:txBody>
        </p:sp>
        <p:grpSp>
          <p:nvGrpSpPr>
            <p:cNvPr id="200" name="Group 199"/>
            <p:cNvGrpSpPr/>
            <p:nvPr/>
          </p:nvGrpSpPr>
          <p:grpSpPr>
            <a:xfrm>
              <a:off x="4306193" y="5441922"/>
              <a:ext cx="1333108" cy="274320"/>
              <a:chOff x="4306193" y="5441922"/>
              <a:chExt cx="1333108" cy="274320"/>
            </a:xfrm>
          </p:grpSpPr>
          <p:sp>
            <p:nvSpPr>
              <p:cNvPr id="254" name="TextBox 293"/>
              <p:cNvSpPr txBox="1"/>
              <p:nvPr/>
            </p:nvSpPr>
            <p:spPr>
              <a:xfrm>
                <a:off x="4675832" y="5472564"/>
                <a:ext cx="963469" cy="215444"/>
              </a:xfrm>
              <a:prstGeom prst="rect">
                <a:avLst/>
              </a:prstGeom>
              <a:noFill/>
              <a:ln>
                <a:noFill/>
              </a:ln>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Data refresh</a:t>
                </a:r>
              </a:p>
            </p:txBody>
          </p:sp>
          <p:sp>
            <p:nvSpPr>
              <p:cNvPr id="255" name="Freeform 254"/>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201" name="Group 200"/>
            <p:cNvGrpSpPr/>
            <p:nvPr/>
          </p:nvGrpSpPr>
          <p:grpSpPr>
            <a:xfrm>
              <a:off x="4306193" y="3788016"/>
              <a:ext cx="1442048" cy="268606"/>
              <a:chOff x="4306193" y="3788016"/>
              <a:chExt cx="1442048" cy="268606"/>
            </a:xfrm>
          </p:grpSpPr>
          <p:sp>
            <p:nvSpPr>
              <p:cNvPr id="252" name="TextBox 293"/>
              <p:cNvSpPr txBox="1"/>
              <p:nvPr/>
            </p:nvSpPr>
            <p:spPr>
              <a:xfrm>
                <a:off x="4675832" y="3818658"/>
                <a:ext cx="1072409" cy="215444"/>
              </a:xfrm>
              <a:prstGeom prst="rect">
                <a:avLst/>
              </a:prstGeom>
              <a:noFill/>
              <a:ln>
                <a:noFill/>
              </a:ln>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Visualizations</a:t>
                </a:r>
                <a:endParaRPr kumimoji="0" lang="en-US" sz="12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p:txBody>
          </p:sp>
          <p:sp>
            <p:nvSpPr>
              <p:cNvPr id="253" name="Freeform 252"/>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p:txBody>
          </p:sp>
        </p:grpSp>
        <p:grpSp>
          <p:nvGrpSpPr>
            <p:cNvPr id="202" name="Group 201"/>
            <p:cNvGrpSpPr/>
            <p:nvPr/>
          </p:nvGrpSpPr>
          <p:grpSpPr>
            <a:xfrm>
              <a:off x="4305597" y="3236714"/>
              <a:ext cx="1646867" cy="274320"/>
              <a:chOff x="4305597" y="3236714"/>
              <a:chExt cx="1646867" cy="274320"/>
            </a:xfrm>
          </p:grpSpPr>
          <p:sp>
            <p:nvSpPr>
              <p:cNvPr id="250" name="TextBox 293"/>
              <p:cNvSpPr txBox="1"/>
              <p:nvPr/>
            </p:nvSpPr>
            <p:spPr>
              <a:xfrm>
                <a:off x="4675832" y="3268771"/>
                <a:ext cx="1276632" cy="215444"/>
              </a:xfrm>
              <a:prstGeom prst="rect">
                <a:avLst/>
              </a:prstGeom>
              <a:noFill/>
              <a:ln>
                <a:noFill/>
              </a:ln>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Live dashboards</a:t>
                </a:r>
              </a:p>
            </p:txBody>
          </p:sp>
          <p:sp>
            <p:nvSpPr>
              <p:cNvPr id="251" name="Freeform 250"/>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latin typeface="Segoe UI"/>
                  <a:ea typeface="+mn-ea"/>
                  <a:cs typeface="+mn-cs"/>
                </a:endParaRPr>
              </a:p>
            </p:txBody>
          </p:sp>
        </p:grpSp>
        <p:grpSp>
          <p:nvGrpSpPr>
            <p:cNvPr id="203" name="Group 202"/>
            <p:cNvGrpSpPr/>
            <p:nvPr/>
          </p:nvGrpSpPr>
          <p:grpSpPr>
            <a:xfrm>
              <a:off x="4306193" y="2634382"/>
              <a:ext cx="1497576" cy="290409"/>
              <a:chOff x="4306193" y="2634382"/>
              <a:chExt cx="1497576" cy="290409"/>
            </a:xfrm>
          </p:grpSpPr>
          <p:sp>
            <p:nvSpPr>
              <p:cNvPr id="248" name="Freeform 247"/>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362895" rtl="0" eaLnBrk="1" fontAlgn="base" latinLnBrk="0" hangingPunct="1">
                  <a:lnSpc>
                    <a:spcPct val="90000"/>
                  </a:lnSpc>
                  <a:spcBef>
                    <a:spcPct val="0"/>
                  </a:spcBef>
                  <a:spcAft>
                    <a:spcPct val="0"/>
                  </a:spcAft>
                  <a:buClrTx/>
                  <a:buSzTx/>
                  <a:buFontTx/>
                  <a:buNone/>
                  <a:tabLst/>
                  <a:defRPr/>
                </a:pPr>
                <a:endParaRPr kumimoji="0" lang="en-US" sz="934"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p:txBody>
          </p:sp>
          <p:sp>
            <p:nvSpPr>
              <p:cNvPr id="249" name="TextBox 293"/>
              <p:cNvSpPr txBox="1"/>
              <p:nvPr/>
            </p:nvSpPr>
            <p:spPr>
              <a:xfrm>
                <a:off x="4675832" y="2664610"/>
                <a:ext cx="1127937" cy="215444"/>
              </a:xfrm>
              <a:prstGeom prst="rect">
                <a:avLst/>
              </a:prstGeom>
              <a:noFill/>
              <a:ln>
                <a:noFill/>
              </a:ln>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Content packs</a:t>
                </a:r>
              </a:p>
            </p:txBody>
          </p:sp>
        </p:grpSp>
        <p:sp>
          <p:nvSpPr>
            <p:cNvPr id="204" name="Left Bracket 203"/>
            <p:cNvSpPr/>
            <p:nvPr/>
          </p:nvSpPr>
          <p:spPr>
            <a:xfrm>
              <a:off x="4133759" y="2811399"/>
              <a:ext cx="170037" cy="2994038"/>
            </a:xfrm>
            <a:prstGeom prst="leftBracket">
              <a:avLst/>
            </a:prstGeom>
            <a:noFill/>
            <a:ln w="2222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206" name="Group 205"/>
            <p:cNvGrpSpPr/>
            <p:nvPr/>
          </p:nvGrpSpPr>
          <p:grpSpPr>
            <a:xfrm>
              <a:off x="9011801" y="2658719"/>
              <a:ext cx="2258229" cy="274320"/>
              <a:chOff x="9011801" y="2831439"/>
              <a:chExt cx="2258229" cy="274320"/>
            </a:xfrm>
          </p:grpSpPr>
          <p:sp>
            <p:nvSpPr>
              <p:cNvPr id="246" name="TextBox 293"/>
              <p:cNvSpPr txBox="1"/>
              <p:nvPr/>
            </p:nvSpPr>
            <p:spPr>
              <a:xfrm>
                <a:off x="9381693" y="2847432"/>
                <a:ext cx="1888337" cy="215444"/>
              </a:xfrm>
              <a:prstGeom prst="rect">
                <a:avLst/>
              </a:prstGeom>
              <a:noFill/>
              <a:ln>
                <a:noFill/>
              </a:ln>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Sharing &amp; collaboration</a:t>
                </a:r>
              </a:p>
            </p:txBody>
          </p:sp>
          <p:sp>
            <p:nvSpPr>
              <p:cNvPr id="247" name="Freeform 246"/>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p:txBody>
          </p:sp>
        </p:grpSp>
        <p:grpSp>
          <p:nvGrpSpPr>
            <p:cNvPr id="207" name="Group 206"/>
            <p:cNvGrpSpPr/>
            <p:nvPr/>
          </p:nvGrpSpPr>
          <p:grpSpPr>
            <a:xfrm>
              <a:off x="6395967" y="2662299"/>
              <a:ext cx="2224537" cy="232779"/>
              <a:chOff x="6395967" y="2662299"/>
              <a:chExt cx="2224537" cy="232779"/>
            </a:xfrm>
          </p:grpSpPr>
          <p:sp>
            <p:nvSpPr>
              <p:cNvPr id="244" name="TextBox 293"/>
              <p:cNvSpPr txBox="1"/>
              <p:nvPr/>
            </p:nvSpPr>
            <p:spPr>
              <a:xfrm>
                <a:off x="6744221" y="2679634"/>
                <a:ext cx="1876283" cy="215444"/>
              </a:xfrm>
              <a:prstGeom prst="rect">
                <a:avLst/>
              </a:prstGeom>
              <a:noFill/>
              <a:ln>
                <a:noFill/>
              </a:ln>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Natural language query</a:t>
                </a:r>
              </a:p>
            </p:txBody>
          </p:sp>
          <p:sp>
            <p:nvSpPr>
              <p:cNvPr id="245" name="Oval Callout 244"/>
              <p:cNvSpPr/>
              <p:nvPr/>
            </p:nvSpPr>
            <p:spPr bwMode="auto">
              <a:xfrm>
                <a:off x="6395967" y="2662299"/>
                <a:ext cx="274320" cy="228600"/>
              </a:xfrm>
              <a:prstGeom prst="wedgeEllipseCallout">
                <a:avLst>
                  <a:gd name="adj1" fmla="val -59325"/>
                  <a:gd name="adj2" fmla="val 712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800" b="1"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p:txBody>
          </p:sp>
        </p:grpSp>
        <p:grpSp>
          <p:nvGrpSpPr>
            <p:cNvPr id="208" name="Group 207"/>
            <p:cNvGrpSpPr/>
            <p:nvPr/>
          </p:nvGrpSpPr>
          <p:grpSpPr>
            <a:xfrm>
              <a:off x="4306193" y="4364674"/>
              <a:ext cx="983781" cy="311845"/>
              <a:chOff x="4306193" y="4364674"/>
              <a:chExt cx="983781" cy="311845"/>
            </a:xfrm>
          </p:grpSpPr>
          <p:sp>
            <p:nvSpPr>
              <p:cNvPr id="242" name="TextBox 293"/>
              <p:cNvSpPr txBox="1"/>
              <p:nvPr/>
            </p:nvSpPr>
            <p:spPr>
              <a:xfrm>
                <a:off x="4675832" y="4391568"/>
                <a:ext cx="614142" cy="215444"/>
              </a:xfrm>
              <a:prstGeom prst="rect">
                <a:avLst/>
              </a:prstGeom>
              <a:noFill/>
              <a:ln>
                <a:noFill/>
              </a:ln>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Reports</a:t>
                </a:r>
                <a:endParaRPr kumimoji="0" lang="en-US" sz="12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p:txBody>
          </p:sp>
          <p:sp>
            <p:nvSpPr>
              <p:cNvPr id="243" name="Flowchart: Document 242"/>
              <p:cNvSpPr/>
              <p:nvPr/>
            </p:nvSpPr>
            <p:spPr bwMode="auto">
              <a:xfrm>
                <a:off x="4306193" y="4364674"/>
                <a:ext cx="274320" cy="311845"/>
              </a:xfrm>
              <a:prstGeom prst="flowChartDocumen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grpSp>
        <p:grpSp>
          <p:nvGrpSpPr>
            <p:cNvPr id="209" name="Group 208"/>
            <p:cNvGrpSpPr/>
            <p:nvPr/>
          </p:nvGrpSpPr>
          <p:grpSpPr>
            <a:xfrm>
              <a:off x="3979430" y="4771518"/>
              <a:ext cx="1376075" cy="572464"/>
              <a:chOff x="3979430" y="4771518"/>
              <a:chExt cx="1376075" cy="572464"/>
            </a:xfrm>
          </p:grpSpPr>
          <p:sp>
            <p:nvSpPr>
              <p:cNvPr id="240" name="TextBox 293"/>
              <p:cNvSpPr txBox="1"/>
              <p:nvPr/>
            </p:nvSpPr>
            <p:spPr>
              <a:xfrm>
                <a:off x="4675832" y="4921262"/>
                <a:ext cx="679673" cy="215444"/>
              </a:xfrm>
              <a:prstGeom prst="rect">
                <a:avLst/>
              </a:prstGeom>
              <a:noFill/>
              <a:ln>
                <a:noFill/>
              </a:ln>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Datasets</a:t>
                </a:r>
              </a:p>
            </p:txBody>
          </p:sp>
          <p:sp>
            <p:nvSpPr>
              <p:cNvPr id="241" name="TextBox 12"/>
              <p:cNvSpPr txBox="1"/>
              <p:nvPr/>
            </p:nvSpPr>
            <p:spPr>
              <a:xfrm>
                <a:off x="3979430" y="4771518"/>
                <a:ext cx="927847" cy="572464"/>
              </a:xfrm>
              <a:prstGeom prst="rect">
                <a:avLst/>
              </a:prstGeom>
              <a:noFill/>
              <a:ln>
                <a:noFill/>
              </a:ln>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01001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10101</a:t>
                </a:r>
              </a:p>
            </p:txBody>
          </p:sp>
        </p:grpSp>
        <p:grpSp>
          <p:nvGrpSpPr>
            <p:cNvPr id="211" name="Group 210"/>
            <p:cNvGrpSpPr/>
            <p:nvPr/>
          </p:nvGrpSpPr>
          <p:grpSpPr>
            <a:xfrm>
              <a:off x="6246060" y="3119603"/>
              <a:ext cx="5059237" cy="2459479"/>
              <a:chOff x="7018864" y="2257415"/>
              <a:chExt cx="5059237" cy="2459479"/>
            </a:xfrm>
          </p:grpSpPr>
          <p:grpSp>
            <p:nvGrpSpPr>
              <p:cNvPr id="221" name="Group 220"/>
              <p:cNvGrpSpPr/>
              <p:nvPr/>
            </p:nvGrpSpPr>
            <p:grpSpPr>
              <a:xfrm>
                <a:off x="7018864" y="2257415"/>
                <a:ext cx="5059237" cy="2459479"/>
                <a:chOff x="7018864" y="2257415"/>
                <a:chExt cx="5059237" cy="2459479"/>
              </a:xfrm>
            </p:grpSpPr>
            <p:grpSp>
              <p:nvGrpSpPr>
                <p:cNvPr id="223" name="Group 222"/>
                <p:cNvGrpSpPr>
                  <a:grpSpLocks noChangeAspect="1"/>
                </p:cNvGrpSpPr>
                <p:nvPr/>
              </p:nvGrpSpPr>
              <p:grpSpPr>
                <a:xfrm>
                  <a:off x="10432192" y="2257415"/>
                  <a:ext cx="548641" cy="1042085"/>
                  <a:chOff x="10286449" y="1529656"/>
                  <a:chExt cx="917410" cy="1742525"/>
                </a:xfrm>
              </p:grpSpPr>
              <p:sp>
                <p:nvSpPr>
                  <p:cNvPr id="236" name="Rounded Rectangle 235"/>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pic>
                <p:nvPicPr>
                  <p:cNvPr id="237" name="Picture 23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238" name="Picture 23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239"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49" normalizeH="0" baseline="0" noProof="0" dirty="0" err="1">
                      <a:ln>
                        <a:noFill/>
                      </a:ln>
                      <a:solidFill>
                        <a:schemeClr val="bg1"/>
                      </a:solidFill>
                      <a:effectLst/>
                      <a:uLnTx/>
                      <a:uFillTx/>
                      <a:latin typeface="Segoe UI"/>
                      <a:ea typeface="Segoe UI" pitchFamily="34" charset="0"/>
                      <a:cs typeface="Segoe UI" pitchFamily="34" charset="0"/>
                    </a:endParaRPr>
                  </a:p>
                </p:txBody>
              </p:sp>
            </p:grpSp>
            <p:sp>
              <p:nvSpPr>
                <p:cNvPr id="224" name="Freeform 22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a:ea typeface="+mn-ea"/>
                    <a:cs typeface="+mn-cs"/>
                  </a:endParaRPr>
                </a:p>
              </p:txBody>
            </p:sp>
            <p:grpSp>
              <p:nvGrpSpPr>
                <p:cNvPr id="225" name="Group 224"/>
                <p:cNvGrpSpPr>
                  <a:grpSpLocks noChangeAspect="1"/>
                </p:cNvGrpSpPr>
                <p:nvPr/>
              </p:nvGrpSpPr>
              <p:grpSpPr>
                <a:xfrm>
                  <a:off x="10432181" y="3352369"/>
                  <a:ext cx="1645920" cy="1132186"/>
                  <a:chOff x="1117586" y="1978512"/>
                  <a:chExt cx="2372574" cy="1629558"/>
                </a:xfrm>
              </p:grpSpPr>
              <p:pic>
                <p:nvPicPr>
                  <p:cNvPr id="226" name="Picture 22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229" name="Group 228"/>
                  <p:cNvGrpSpPr/>
                  <p:nvPr/>
                </p:nvGrpSpPr>
                <p:grpSpPr>
                  <a:xfrm>
                    <a:off x="1307936" y="2212479"/>
                    <a:ext cx="1844519" cy="1136088"/>
                    <a:chOff x="1276066" y="3677905"/>
                    <a:chExt cx="2524835" cy="1555113"/>
                  </a:xfrm>
                </p:grpSpPr>
                <p:pic>
                  <p:nvPicPr>
                    <p:cNvPr id="234" name="Picture 23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235" name="Picture 234"/>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230" name="Group 229"/>
                  <p:cNvGrpSpPr/>
                  <p:nvPr/>
                </p:nvGrpSpPr>
                <p:grpSpPr>
                  <a:xfrm>
                    <a:off x="1117586" y="1978512"/>
                    <a:ext cx="2372574" cy="1629558"/>
                    <a:chOff x="1117586" y="1978512"/>
                    <a:chExt cx="2372574" cy="1629558"/>
                  </a:xfrm>
                </p:grpSpPr>
                <p:sp>
                  <p:nvSpPr>
                    <p:cNvPr id="231"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49"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232" name="Rectangle 231"/>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pic>
                  <p:nvPicPr>
                    <p:cNvPr id="233" name="Picture 232"/>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222" name="Picture 221"/>
              <p:cNvPicPr>
                <a:picLocks noChangeAspect="1"/>
              </p:cNvPicPr>
              <p:nvPr/>
            </p:nvPicPr>
            <p:blipFill>
              <a:blip r:embed="rId9"/>
              <a:stretch>
                <a:fillRect/>
              </a:stretch>
            </p:blipFill>
            <p:spPr>
              <a:xfrm>
                <a:off x="7626151" y="2638675"/>
                <a:ext cx="2647950" cy="1733550"/>
              </a:xfrm>
              <a:prstGeom prst="rect">
                <a:avLst/>
              </a:prstGeom>
            </p:spPr>
          </p:pic>
        </p:grpSp>
        <p:grpSp>
          <p:nvGrpSpPr>
            <p:cNvPr id="212" name="Group 211"/>
            <p:cNvGrpSpPr/>
            <p:nvPr/>
          </p:nvGrpSpPr>
          <p:grpSpPr>
            <a:xfrm>
              <a:off x="744537" y="5112957"/>
              <a:ext cx="190429" cy="198314"/>
              <a:chOff x="11472827" y="4545788"/>
              <a:chExt cx="280728" cy="284825"/>
            </a:xfrm>
            <a:solidFill>
              <a:schemeClr val="tx1"/>
            </a:solidFill>
          </p:grpSpPr>
          <p:sp>
            <p:nvSpPr>
              <p:cNvPr id="214" name="Rounded Rectangle 213"/>
              <p:cNvSpPr/>
              <p:nvPr/>
            </p:nvSpPr>
            <p:spPr bwMode="auto">
              <a:xfrm>
                <a:off x="11472827" y="4699141"/>
                <a:ext cx="35603" cy="80649"/>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215" name="Rounded Rectangle 214"/>
              <p:cNvSpPr/>
              <p:nvPr/>
            </p:nvSpPr>
            <p:spPr bwMode="auto">
              <a:xfrm>
                <a:off x="11527518" y="4680314"/>
                <a:ext cx="35603" cy="11115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216" name="Rounded Rectangle 215"/>
              <p:cNvSpPr/>
              <p:nvPr/>
            </p:nvSpPr>
            <p:spPr bwMode="auto">
              <a:xfrm>
                <a:off x="11581398" y="4660852"/>
                <a:ext cx="35603" cy="151148"/>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217" name="Rounded Rectangle 216"/>
              <p:cNvSpPr/>
              <p:nvPr/>
            </p:nvSpPr>
            <p:spPr bwMode="auto">
              <a:xfrm>
                <a:off x="11637498" y="4643936"/>
                <a:ext cx="35603" cy="186677"/>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218" name="Freeform 217"/>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213" name="Freeform 212"/>
            <p:cNvSpPr>
              <a:spLocks noChangeAspect="1" noEditPoints="1"/>
            </p:cNvSpPr>
            <p:nvPr/>
          </p:nvSpPr>
          <p:spPr bwMode="black">
            <a:xfrm>
              <a:off x="753757" y="4635596"/>
              <a:ext cx="157930" cy="156873"/>
            </a:xfrm>
            <a:custGeom>
              <a:avLst/>
              <a:gdLst>
                <a:gd name="T0" fmla="*/ 216 w 352"/>
                <a:gd name="T1" fmla="*/ 36 h 352"/>
                <a:gd name="T2" fmla="*/ 252 w 352"/>
                <a:gd name="T3" fmla="*/ 68 h 352"/>
                <a:gd name="T4" fmla="*/ 216 w 352"/>
                <a:gd name="T5" fmla="*/ 100 h 352"/>
                <a:gd name="T6" fmla="*/ 252 w 352"/>
                <a:gd name="T7" fmla="*/ 112 h 352"/>
                <a:gd name="T8" fmla="*/ 216 w 352"/>
                <a:gd name="T9" fmla="*/ 144 h 352"/>
                <a:gd name="T10" fmla="*/ 252 w 352"/>
                <a:gd name="T11" fmla="*/ 156 h 352"/>
                <a:gd name="T12" fmla="*/ 216 w 352"/>
                <a:gd name="T13" fmla="*/ 188 h 352"/>
                <a:gd name="T14" fmla="*/ 252 w 352"/>
                <a:gd name="T15" fmla="*/ 200 h 352"/>
                <a:gd name="T16" fmla="*/ 216 w 352"/>
                <a:gd name="T17" fmla="*/ 232 h 352"/>
                <a:gd name="T18" fmla="*/ 252 w 352"/>
                <a:gd name="T19" fmla="*/ 244 h 352"/>
                <a:gd name="T20" fmla="*/ 216 w 352"/>
                <a:gd name="T21" fmla="*/ 276 h 352"/>
                <a:gd name="T22" fmla="*/ 344 w 352"/>
                <a:gd name="T23" fmla="*/ 308 h 352"/>
                <a:gd name="T24" fmla="*/ 352 w 352"/>
                <a:gd name="T25" fmla="*/ 44 h 352"/>
                <a:gd name="T26" fmla="*/ 320 w 352"/>
                <a:gd name="T27" fmla="*/ 276 h 352"/>
                <a:gd name="T28" fmla="*/ 264 w 352"/>
                <a:gd name="T29" fmla="*/ 244 h 352"/>
                <a:gd name="T30" fmla="*/ 320 w 352"/>
                <a:gd name="T31" fmla="*/ 276 h 352"/>
                <a:gd name="T32" fmla="*/ 264 w 352"/>
                <a:gd name="T33" fmla="*/ 232 h 352"/>
                <a:gd name="T34" fmla="*/ 320 w 352"/>
                <a:gd name="T35" fmla="*/ 200 h 352"/>
                <a:gd name="T36" fmla="*/ 320 w 352"/>
                <a:gd name="T37" fmla="*/ 188 h 352"/>
                <a:gd name="T38" fmla="*/ 264 w 352"/>
                <a:gd name="T39" fmla="*/ 156 h 352"/>
                <a:gd name="T40" fmla="*/ 320 w 352"/>
                <a:gd name="T41" fmla="*/ 188 h 352"/>
                <a:gd name="T42" fmla="*/ 264 w 352"/>
                <a:gd name="T43" fmla="*/ 144 h 352"/>
                <a:gd name="T44" fmla="*/ 320 w 352"/>
                <a:gd name="T45" fmla="*/ 112 h 352"/>
                <a:gd name="T46" fmla="*/ 320 w 352"/>
                <a:gd name="T47" fmla="*/ 100 h 352"/>
                <a:gd name="T48" fmla="*/ 264 w 352"/>
                <a:gd name="T49" fmla="*/ 68 h 352"/>
                <a:gd name="T50" fmla="*/ 320 w 352"/>
                <a:gd name="T51" fmla="*/ 100 h 352"/>
                <a:gd name="T52" fmla="*/ 0 w 352"/>
                <a:gd name="T53" fmla="*/ 316 h 352"/>
                <a:gd name="T54" fmla="*/ 208 w 352"/>
                <a:gd name="T55" fmla="*/ 0 h 352"/>
                <a:gd name="T56" fmla="*/ 120 w 352"/>
                <a:gd name="T57" fmla="*/ 246 h 352"/>
                <a:gd name="T58" fmla="*/ 100 w 352"/>
                <a:gd name="T59" fmla="*/ 199 h 352"/>
                <a:gd name="T60" fmla="*/ 99 w 352"/>
                <a:gd name="T61" fmla="*/ 194 h 352"/>
                <a:gd name="T62" fmla="*/ 98 w 352"/>
                <a:gd name="T63" fmla="*/ 191 h 352"/>
                <a:gd name="T64" fmla="*/ 97 w 352"/>
                <a:gd name="T65" fmla="*/ 195 h 352"/>
                <a:gd name="T66" fmla="*/ 96 w 352"/>
                <a:gd name="T67" fmla="*/ 200 h 352"/>
                <a:gd name="T68" fmla="*/ 49 w 352"/>
                <a:gd name="T69" fmla="*/ 242 h 352"/>
                <a:gd name="T70" fmla="*/ 52 w 352"/>
                <a:gd name="T71" fmla="*/ 110 h 352"/>
                <a:gd name="T72" fmla="*/ 96 w 352"/>
                <a:gd name="T73" fmla="*/ 148 h 352"/>
                <a:gd name="T74" fmla="*/ 98 w 352"/>
                <a:gd name="T75" fmla="*/ 154 h 352"/>
                <a:gd name="T76" fmla="*/ 99 w 352"/>
                <a:gd name="T77" fmla="*/ 160 h 352"/>
                <a:gd name="T78" fmla="*/ 100 w 352"/>
                <a:gd name="T79" fmla="*/ 158 h 352"/>
                <a:gd name="T80" fmla="*/ 102 w 352"/>
                <a:gd name="T81" fmla="*/ 152 h 352"/>
                <a:gd name="T82" fmla="*/ 121 w 352"/>
                <a:gd name="T83" fmla="*/ 106 h 352"/>
                <a:gd name="T84" fmla="*/ 116 w 352"/>
                <a:gd name="T85" fmla="*/ 175 h 352"/>
                <a:gd name="T86" fmla="*/ 120 w 352"/>
                <a:gd name="T87" fmla="*/ 24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2" h="352">
                  <a:moveTo>
                    <a:pt x="344" y="36"/>
                  </a:moveTo>
                  <a:cubicBezTo>
                    <a:pt x="216" y="36"/>
                    <a:pt x="216" y="36"/>
                    <a:pt x="216" y="36"/>
                  </a:cubicBezTo>
                  <a:cubicBezTo>
                    <a:pt x="216" y="68"/>
                    <a:pt x="216" y="68"/>
                    <a:pt x="216" y="68"/>
                  </a:cubicBezTo>
                  <a:cubicBezTo>
                    <a:pt x="252" y="68"/>
                    <a:pt x="252" y="68"/>
                    <a:pt x="252" y="68"/>
                  </a:cubicBezTo>
                  <a:cubicBezTo>
                    <a:pt x="252" y="100"/>
                    <a:pt x="252" y="100"/>
                    <a:pt x="252" y="100"/>
                  </a:cubicBezTo>
                  <a:cubicBezTo>
                    <a:pt x="216" y="100"/>
                    <a:pt x="216" y="100"/>
                    <a:pt x="216" y="100"/>
                  </a:cubicBezTo>
                  <a:cubicBezTo>
                    <a:pt x="216" y="112"/>
                    <a:pt x="216" y="112"/>
                    <a:pt x="216" y="112"/>
                  </a:cubicBezTo>
                  <a:cubicBezTo>
                    <a:pt x="252" y="112"/>
                    <a:pt x="252" y="112"/>
                    <a:pt x="252" y="112"/>
                  </a:cubicBezTo>
                  <a:cubicBezTo>
                    <a:pt x="252" y="144"/>
                    <a:pt x="252" y="144"/>
                    <a:pt x="252" y="144"/>
                  </a:cubicBezTo>
                  <a:cubicBezTo>
                    <a:pt x="216" y="144"/>
                    <a:pt x="216" y="144"/>
                    <a:pt x="216" y="144"/>
                  </a:cubicBezTo>
                  <a:cubicBezTo>
                    <a:pt x="216" y="156"/>
                    <a:pt x="216" y="156"/>
                    <a:pt x="216" y="156"/>
                  </a:cubicBezTo>
                  <a:cubicBezTo>
                    <a:pt x="252" y="156"/>
                    <a:pt x="252" y="156"/>
                    <a:pt x="252" y="156"/>
                  </a:cubicBezTo>
                  <a:cubicBezTo>
                    <a:pt x="252" y="188"/>
                    <a:pt x="252" y="188"/>
                    <a:pt x="252" y="188"/>
                  </a:cubicBezTo>
                  <a:cubicBezTo>
                    <a:pt x="216" y="188"/>
                    <a:pt x="216" y="188"/>
                    <a:pt x="216" y="188"/>
                  </a:cubicBezTo>
                  <a:cubicBezTo>
                    <a:pt x="216" y="200"/>
                    <a:pt x="216" y="200"/>
                    <a:pt x="216" y="200"/>
                  </a:cubicBezTo>
                  <a:cubicBezTo>
                    <a:pt x="252" y="200"/>
                    <a:pt x="252" y="200"/>
                    <a:pt x="252" y="200"/>
                  </a:cubicBezTo>
                  <a:cubicBezTo>
                    <a:pt x="252" y="232"/>
                    <a:pt x="252" y="232"/>
                    <a:pt x="252" y="232"/>
                  </a:cubicBezTo>
                  <a:cubicBezTo>
                    <a:pt x="216" y="232"/>
                    <a:pt x="216" y="232"/>
                    <a:pt x="216" y="232"/>
                  </a:cubicBezTo>
                  <a:cubicBezTo>
                    <a:pt x="216" y="244"/>
                    <a:pt x="216" y="244"/>
                    <a:pt x="216" y="244"/>
                  </a:cubicBezTo>
                  <a:cubicBezTo>
                    <a:pt x="252" y="244"/>
                    <a:pt x="252" y="244"/>
                    <a:pt x="252" y="244"/>
                  </a:cubicBezTo>
                  <a:cubicBezTo>
                    <a:pt x="252" y="276"/>
                    <a:pt x="252" y="276"/>
                    <a:pt x="252" y="276"/>
                  </a:cubicBezTo>
                  <a:cubicBezTo>
                    <a:pt x="216" y="276"/>
                    <a:pt x="216" y="276"/>
                    <a:pt x="216" y="276"/>
                  </a:cubicBezTo>
                  <a:cubicBezTo>
                    <a:pt x="216" y="308"/>
                    <a:pt x="216" y="308"/>
                    <a:pt x="216" y="308"/>
                  </a:cubicBezTo>
                  <a:cubicBezTo>
                    <a:pt x="344" y="308"/>
                    <a:pt x="344" y="308"/>
                    <a:pt x="344" y="308"/>
                  </a:cubicBezTo>
                  <a:cubicBezTo>
                    <a:pt x="349" y="308"/>
                    <a:pt x="352" y="303"/>
                    <a:pt x="352" y="300"/>
                  </a:cubicBezTo>
                  <a:cubicBezTo>
                    <a:pt x="352" y="44"/>
                    <a:pt x="352" y="44"/>
                    <a:pt x="352" y="44"/>
                  </a:cubicBezTo>
                  <a:cubicBezTo>
                    <a:pt x="352" y="39"/>
                    <a:pt x="345" y="36"/>
                    <a:pt x="344" y="36"/>
                  </a:cubicBezTo>
                  <a:close/>
                  <a:moveTo>
                    <a:pt x="320" y="276"/>
                  </a:moveTo>
                  <a:cubicBezTo>
                    <a:pt x="264" y="276"/>
                    <a:pt x="264" y="276"/>
                    <a:pt x="264" y="276"/>
                  </a:cubicBezTo>
                  <a:cubicBezTo>
                    <a:pt x="264" y="244"/>
                    <a:pt x="264" y="244"/>
                    <a:pt x="264" y="244"/>
                  </a:cubicBezTo>
                  <a:cubicBezTo>
                    <a:pt x="320" y="244"/>
                    <a:pt x="320" y="244"/>
                    <a:pt x="320" y="244"/>
                  </a:cubicBezTo>
                  <a:lnTo>
                    <a:pt x="320" y="276"/>
                  </a:lnTo>
                  <a:close/>
                  <a:moveTo>
                    <a:pt x="320" y="232"/>
                  </a:moveTo>
                  <a:cubicBezTo>
                    <a:pt x="264" y="232"/>
                    <a:pt x="264" y="232"/>
                    <a:pt x="264" y="232"/>
                  </a:cubicBezTo>
                  <a:cubicBezTo>
                    <a:pt x="264" y="200"/>
                    <a:pt x="264" y="200"/>
                    <a:pt x="264" y="200"/>
                  </a:cubicBezTo>
                  <a:cubicBezTo>
                    <a:pt x="320" y="200"/>
                    <a:pt x="320" y="200"/>
                    <a:pt x="320" y="200"/>
                  </a:cubicBezTo>
                  <a:lnTo>
                    <a:pt x="320" y="232"/>
                  </a:lnTo>
                  <a:close/>
                  <a:moveTo>
                    <a:pt x="320" y="188"/>
                  </a:moveTo>
                  <a:cubicBezTo>
                    <a:pt x="264" y="188"/>
                    <a:pt x="264" y="188"/>
                    <a:pt x="264" y="188"/>
                  </a:cubicBezTo>
                  <a:cubicBezTo>
                    <a:pt x="264" y="156"/>
                    <a:pt x="264" y="156"/>
                    <a:pt x="264" y="156"/>
                  </a:cubicBezTo>
                  <a:cubicBezTo>
                    <a:pt x="320" y="156"/>
                    <a:pt x="320" y="156"/>
                    <a:pt x="320" y="156"/>
                  </a:cubicBezTo>
                  <a:lnTo>
                    <a:pt x="320" y="188"/>
                  </a:lnTo>
                  <a:close/>
                  <a:moveTo>
                    <a:pt x="320" y="144"/>
                  </a:moveTo>
                  <a:cubicBezTo>
                    <a:pt x="264" y="144"/>
                    <a:pt x="264" y="144"/>
                    <a:pt x="264" y="144"/>
                  </a:cubicBezTo>
                  <a:cubicBezTo>
                    <a:pt x="264" y="112"/>
                    <a:pt x="264" y="112"/>
                    <a:pt x="264" y="112"/>
                  </a:cubicBezTo>
                  <a:cubicBezTo>
                    <a:pt x="320" y="112"/>
                    <a:pt x="320" y="112"/>
                    <a:pt x="320" y="112"/>
                  </a:cubicBezTo>
                  <a:lnTo>
                    <a:pt x="320" y="144"/>
                  </a:lnTo>
                  <a:close/>
                  <a:moveTo>
                    <a:pt x="320" y="100"/>
                  </a:moveTo>
                  <a:cubicBezTo>
                    <a:pt x="264" y="100"/>
                    <a:pt x="264" y="100"/>
                    <a:pt x="264" y="100"/>
                  </a:cubicBezTo>
                  <a:cubicBezTo>
                    <a:pt x="264" y="68"/>
                    <a:pt x="264" y="68"/>
                    <a:pt x="264" y="68"/>
                  </a:cubicBezTo>
                  <a:cubicBezTo>
                    <a:pt x="320" y="68"/>
                    <a:pt x="320" y="68"/>
                    <a:pt x="320" y="68"/>
                  </a:cubicBezTo>
                  <a:lnTo>
                    <a:pt x="320" y="100"/>
                  </a:lnTo>
                  <a:close/>
                  <a:moveTo>
                    <a:pt x="0" y="36"/>
                  </a:moveTo>
                  <a:cubicBezTo>
                    <a:pt x="0" y="316"/>
                    <a:pt x="0" y="316"/>
                    <a:pt x="0" y="316"/>
                  </a:cubicBezTo>
                  <a:cubicBezTo>
                    <a:pt x="208" y="352"/>
                    <a:pt x="208" y="352"/>
                    <a:pt x="208" y="352"/>
                  </a:cubicBezTo>
                  <a:cubicBezTo>
                    <a:pt x="208" y="0"/>
                    <a:pt x="208" y="0"/>
                    <a:pt x="208" y="0"/>
                  </a:cubicBezTo>
                  <a:lnTo>
                    <a:pt x="0" y="36"/>
                  </a:lnTo>
                  <a:close/>
                  <a:moveTo>
                    <a:pt x="120" y="246"/>
                  </a:moveTo>
                  <a:cubicBezTo>
                    <a:pt x="101" y="200"/>
                    <a:pt x="101" y="200"/>
                    <a:pt x="101" y="200"/>
                  </a:cubicBezTo>
                  <a:cubicBezTo>
                    <a:pt x="101" y="200"/>
                    <a:pt x="100" y="199"/>
                    <a:pt x="100" y="199"/>
                  </a:cubicBezTo>
                  <a:cubicBezTo>
                    <a:pt x="100" y="198"/>
                    <a:pt x="100" y="197"/>
                    <a:pt x="100" y="197"/>
                  </a:cubicBezTo>
                  <a:cubicBezTo>
                    <a:pt x="100" y="196"/>
                    <a:pt x="99" y="195"/>
                    <a:pt x="99" y="194"/>
                  </a:cubicBezTo>
                  <a:cubicBezTo>
                    <a:pt x="99" y="193"/>
                    <a:pt x="99" y="192"/>
                    <a:pt x="99" y="191"/>
                  </a:cubicBezTo>
                  <a:cubicBezTo>
                    <a:pt x="98" y="191"/>
                    <a:pt x="98" y="191"/>
                    <a:pt x="98" y="191"/>
                  </a:cubicBezTo>
                  <a:cubicBezTo>
                    <a:pt x="98" y="191"/>
                    <a:pt x="98" y="192"/>
                    <a:pt x="98" y="193"/>
                  </a:cubicBezTo>
                  <a:cubicBezTo>
                    <a:pt x="98" y="193"/>
                    <a:pt x="97" y="194"/>
                    <a:pt x="97" y="195"/>
                  </a:cubicBezTo>
                  <a:cubicBezTo>
                    <a:pt x="97" y="196"/>
                    <a:pt x="97" y="196"/>
                    <a:pt x="97" y="197"/>
                  </a:cubicBezTo>
                  <a:cubicBezTo>
                    <a:pt x="96" y="198"/>
                    <a:pt x="96" y="199"/>
                    <a:pt x="96" y="200"/>
                  </a:cubicBezTo>
                  <a:cubicBezTo>
                    <a:pt x="77" y="243"/>
                    <a:pt x="77" y="243"/>
                    <a:pt x="77" y="243"/>
                  </a:cubicBezTo>
                  <a:cubicBezTo>
                    <a:pt x="49" y="242"/>
                    <a:pt x="49" y="242"/>
                    <a:pt x="49" y="242"/>
                  </a:cubicBezTo>
                  <a:cubicBezTo>
                    <a:pt x="82" y="176"/>
                    <a:pt x="82" y="176"/>
                    <a:pt x="82" y="176"/>
                  </a:cubicBezTo>
                  <a:cubicBezTo>
                    <a:pt x="52" y="110"/>
                    <a:pt x="52" y="110"/>
                    <a:pt x="52" y="110"/>
                  </a:cubicBezTo>
                  <a:cubicBezTo>
                    <a:pt x="80" y="108"/>
                    <a:pt x="80" y="108"/>
                    <a:pt x="80" y="108"/>
                  </a:cubicBezTo>
                  <a:cubicBezTo>
                    <a:pt x="96" y="148"/>
                    <a:pt x="96" y="148"/>
                    <a:pt x="96" y="148"/>
                  </a:cubicBezTo>
                  <a:cubicBezTo>
                    <a:pt x="96" y="149"/>
                    <a:pt x="97" y="150"/>
                    <a:pt x="97" y="151"/>
                  </a:cubicBezTo>
                  <a:cubicBezTo>
                    <a:pt x="97" y="152"/>
                    <a:pt x="98" y="153"/>
                    <a:pt x="98" y="154"/>
                  </a:cubicBezTo>
                  <a:cubicBezTo>
                    <a:pt x="98" y="155"/>
                    <a:pt x="98" y="156"/>
                    <a:pt x="99" y="157"/>
                  </a:cubicBezTo>
                  <a:cubicBezTo>
                    <a:pt x="99" y="158"/>
                    <a:pt x="99" y="159"/>
                    <a:pt x="99" y="160"/>
                  </a:cubicBezTo>
                  <a:cubicBezTo>
                    <a:pt x="100" y="160"/>
                    <a:pt x="100" y="160"/>
                    <a:pt x="100" y="160"/>
                  </a:cubicBezTo>
                  <a:cubicBezTo>
                    <a:pt x="100" y="159"/>
                    <a:pt x="100" y="159"/>
                    <a:pt x="100" y="158"/>
                  </a:cubicBezTo>
                  <a:cubicBezTo>
                    <a:pt x="100" y="157"/>
                    <a:pt x="101" y="156"/>
                    <a:pt x="101" y="155"/>
                  </a:cubicBezTo>
                  <a:cubicBezTo>
                    <a:pt x="101" y="154"/>
                    <a:pt x="102" y="153"/>
                    <a:pt x="102" y="152"/>
                  </a:cubicBezTo>
                  <a:cubicBezTo>
                    <a:pt x="102" y="151"/>
                    <a:pt x="103" y="149"/>
                    <a:pt x="103" y="148"/>
                  </a:cubicBezTo>
                  <a:cubicBezTo>
                    <a:pt x="121" y="106"/>
                    <a:pt x="121" y="106"/>
                    <a:pt x="121" y="106"/>
                  </a:cubicBezTo>
                  <a:cubicBezTo>
                    <a:pt x="151" y="104"/>
                    <a:pt x="151" y="104"/>
                    <a:pt x="151" y="104"/>
                  </a:cubicBezTo>
                  <a:cubicBezTo>
                    <a:pt x="116" y="175"/>
                    <a:pt x="116" y="175"/>
                    <a:pt x="116" y="175"/>
                  </a:cubicBezTo>
                  <a:cubicBezTo>
                    <a:pt x="152" y="248"/>
                    <a:pt x="152" y="248"/>
                    <a:pt x="152" y="248"/>
                  </a:cubicBezTo>
                  <a:lnTo>
                    <a:pt x="120"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chemeClr val="bg1"/>
                </a:solidFill>
              </a:endParaRPr>
            </a:p>
          </p:txBody>
        </p:sp>
      </p:grpSp>
    </p:spTree>
    <p:extLst>
      <p:ext uri="{BB962C8B-B14F-4D97-AF65-F5344CB8AC3E}">
        <p14:creationId xmlns:p14="http://schemas.microsoft.com/office/powerpoint/2010/main" val="26422888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9357" y="217170"/>
            <a:ext cx="10515600" cy="1325562"/>
          </a:xfrm>
        </p:spPr>
        <p:txBody>
          <a:bodyPr/>
          <a:lstStyle/>
          <a:p>
            <a:r>
              <a:rPr lang="en-GB" dirty="0">
                <a:solidFill>
                  <a:srgbClr val="0070C0"/>
                </a:solidFill>
              </a:rPr>
              <a:t>Power BI Embedded </a:t>
            </a:r>
          </a:p>
        </p:txBody>
      </p:sp>
      <p:pic>
        <p:nvPicPr>
          <p:cNvPr id="5" name="Content Placeholder 4"/>
          <p:cNvPicPr>
            <a:picLocks noGrp="1" noChangeAspect="1"/>
          </p:cNvPicPr>
          <p:nvPr>
            <p:ph idx="1"/>
          </p:nvPr>
        </p:nvPicPr>
        <p:blipFill>
          <a:blip r:embed="rId2"/>
          <a:stretch>
            <a:fillRect/>
          </a:stretch>
        </p:blipFill>
        <p:spPr>
          <a:xfrm>
            <a:off x="399357" y="2617470"/>
            <a:ext cx="6252801" cy="3223260"/>
          </a:xfrm>
        </p:spPr>
      </p:pic>
      <p:sp>
        <p:nvSpPr>
          <p:cNvPr id="6" name="Content Placeholder 2"/>
          <p:cNvSpPr txBox="1">
            <a:spLocks/>
          </p:cNvSpPr>
          <p:nvPr/>
        </p:nvSpPr>
        <p:spPr>
          <a:xfrm>
            <a:off x="7058025" y="4640580"/>
            <a:ext cx="4903470" cy="1954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r>
              <a:rPr lang="en-GB" sz="2400" dirty="0">
                <a:solidFill>
                  <a:srgbClr val="0070C0"/>
                </a:solidFill>
              </a:rPr>
              <a:t>“Dashboard as a service” embedded directly into applications</a:t>
            </a:r>
          </a:p>
          <a:p>
            <a:r>
              <a:rPr lang="en-GB" sz="2400" dirty="0">
                <a:solidFill>
                  <a:srgbClr val="0070C0"/>
                </a:solidFill>
              </a:rPr>
              <a:t>Native Azure service</a:t>
            </a:r>
          </a:p>
          <a:p>
            <a:r>
              <a:rPr lang="en-GB" sz="2400" dirty="0">
                <a:solidFill>
                  <a:srgbClr val="0070C0"/>
                </a:solidFill>
              </a:rPr>
              <a:t>Priced at $2.50/1K renders </a:t>
            </a:r>
          </a:p>
        </p:txBody>
      </p:sp>
      <p:pic>
        <p:nvPicPr>
          <p:cNvPr id="7" name="Picture 6"/>
          <p:cNvPicPr>
            <a:picLocks noChangeAspect="1"/>
          </p:cNvPicPr>
          <p:nvPr/>
        </p:nvPicPr>
        <p:blipFill>
          <a:blip r:embed="rId3"/>
          <a:stretch>
            <a:fillRect/>
          </a:stretch>
        </p:blipFill>
        <p:spPr>
          <a:xfrm>
            <a:off x="6048935" y="217170"/>
            <a:ext cx="5901028" cy="4114960"/>
          </a:xfrm>
          <a:prstGeom prst="rect">
            <a:avLst/>
          </a:prstGeom>
        </p:spPr>
      </p:pic>
    </p:spTree>
    <p:extLst>
      <p:ext uri="{BB962C8B-B14F-4D97-AF65-F5344CB8AC3E}">
        <p14:creationId xmlns:p14="http://schemas.microsoft.com/office/powerpoint/2010/main" val="4025757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1" y="0"/>
            <a:ext cx="12304295" cy="6848776"/>
          </a:xfrm>
          <a:prstGeom prst="rect">
            <a:avLst/>
          </a:prstGeom>
        </p:spPr>
      </p:pic>
    </p:spTree>
    <p:extLst>
      <p:ext uri="{BB962C8B-B14F-4D97-AF65-F5344CB8AC3E}">
        <p14:creationId xmlns:p14="http://schemas.microsoft.com/office/powerpoint/2010/main" val="49002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030075" cy="1325562"/>
          </a:xfrm>
        </p:spPr>
        <p:txBody>
          <a:bodyPr/>
          <a:lstStyle/>
          <a:p>
            <a:pPr algn="ctr"/>
            <a:r>
              <a:rPr lang="en-GB" dirty="0">
                <a:solidFill>
                  <a:schemeClr val="accent5"/>
                </a:solidFill>
              </a:rPr>
              <a:t>Azure IoT Suite</a:t>
            </a:r>
          </a:p>
        </p:txBody>
      </p:sp>
      <p:sp>
        <p:nvSpPr>
          <p:cNvPr id="4" name="Title 1"/>
          <p:cNvSpPr txBox="1">
            <a:spLocks/>
          </p:cNvSpPr>
          <p:nvPr/>
        </p:nvSpPr>
        <p:spPr>
          <a:xfrm>
            <a:off x="169226" y="6247351"/>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algn="ctr"/>
            <a:r>
              <a:rPr lang="en-GB" sz="2800" dirty="0">
                <a:hlinkClick r:id="rId2"/>
              </a:rPr>
              <a:t>www.AzureIoTsuite.com</a:t>
            </a:r>
            <a:r>
              <a:rPr lang="en-GB" sz="2800" dirty="0"/>
              <a:t>  </a:t>
            </a:r>
          </a:p>
        </p:txBody>
      </p:sp>
      <p:pic>
        <p:nvPicPr>
          <p:cNvPr id="3" name="Picture 2"/>
          <p:cNvPicPr>
            <a:picLocks noChangeAspect="1"/>
          </p:cNvPicPr>
          <p:nvPr/>
        </p:nvPicPr>
        <p:blipFill>
          <a:blip r:embed="rId3"/>
          <a:stretch>
            <a:fillRect/>
          </a:stretch>
        </p:blipFill>
        <p:spPr>
          <a:xfrm>
            <a:off x="872858" y="1171629"/>
            <a:ext cx="3246684" cy="2140513"/>
          </a:xfrm>
          <a:prstGeom prst="rect">
            <a:avLst/>
          </a:prstGeom>
        </p:spPr>
      </p:pic>
      <p:sp>
        <p:nvSpPr>
          <p:cNvPr id="8" name="Rectangle 7"/>
          <p:cNvSpPr/>
          <p:nvPr/>
        </p:nvSpPr>
        <p:spPr>
          <a:xfrm>
            <a:off x="4305646" y="1171629"/>
            <a:ext cx="7252881" cy="2031325"/>
          </a:xfrm>
          <a:prstGeom prst="rect">
            <a:avLst/>
          </a:prstGeom>
        </p:spPr>
        <p:txBody>
          <a:bodyPr wrap="square">
            <a:spAutoFit/>
          </a:bodyPr>
          <a:lstStyle/>
          <a:p>
            <a:r>
              <a:rPr lang="en-GB" b="1" dirty="0"/>
              <a:t>Predictive maintenance</a:t>
            </a:r>
          </a:p>
          <a:p>
            <a:r>
              <a:rPr lang="en-GB" dirty="0"/>
              <a:t>Predict equipment failures before they happen, and systematically prevent them—even for millions of machines spread across the globe. Predictive maintenance solutions take advantage of streaming data from sensors and devices to recognize warning signs, predict when equipment needs maintenance, and pre-emptively service that equipment before costly repairs are needed. </a:t>
            </a:r>
          </a:p>
        </p:txBody>
      </p:sp>
      <p:pic>
        <p:nvPicPr>
          <p:cNvPr id="11" name="Picture 10"/>
          <p:cNvPicPr>
            <a:picLocks noChangeAspect="1"/>
          </p:cNvPicPr>
          <p:nvPr/>
        </p:nvPicPr>
        <p:blipFill>
          <a:blip r:embed="rId4"/>
          <a:stretch>
            <a:fillRect/>
          </a:stretch>
        </p:blipFill>
        <p:spPr>
          <a:xfrm>
            <a:off x="7932087" y="3740798"/>
            <a:ext cx="3422872" cy="2256672"/>
          </a:xfrm>
          <a:prstGeom prst="rect">
            <a:avLst/>
          </a:prstGeom>
        </p:spPr>
      </p:pic>
      <p:sp>
        <p:nvSpPr>
          <p:cNvPr id="12" name="Rectangle 11"/>
          <p:cNvSpPr/>
          <p:nvPr/>
        </p:nvSpPr>
        <p:spPr>
          <a:xfrm>
            <a:off x="612049" y="3764084"/>
            <a:ext cx="7014986" cy="2031325"/>
          </a:xfrm>
          <a:prstGeom prst="rect">
            <a:avLst/>
          </a:prstGeom>
        </p:spPr>
        <p:txBody>
          <a:bodyPr wrap="square">
            <a:spAutoFit/>
          </a:bodyPr>
          <a:lstStyle/>
          <a:p>
            <a:pPr algn="r"/>
            <a:r>
              <a:rPr lang="en-GB" b="1" dirty="0"/>
              <a:t>Remote monitoring</a:t>
            </a:r>
          </a:p>
          <a:p>
            <a:pPr algn="r"/>
            <a:r>
              <a:rPr lang="en-GB" dirty="0"/>
              <a:t>How do you know if your oil pipes located in remote Alaska need repairs? Now, assets located anywhere can be monitored from afar. Remote monitoring solutions collect live data from assets, and use that data to trigger automatic alerts and operational actions based on current conditions, such as remote diagnostics and maintenance requests. Go from a manual, costly procedure to one that is dynamic and automated. </a:t>
            </a:r>
            <a:endParaRPr lang="en-GB" dirty="0">
              <a:effectLst/>
            </a:endParaRPr>
          </a:p>
        </p:txBody>
      </p:sp>
    </p:spTree>
    <p:extLst>
      <p:ext uri="{BB962C8B-B14F-4D97-AF65-F5344CB8AC3E}">
        <p14:creationId xmlns:p14="http://schemas.microsoft.com/office/powerpoint/2010/main" val="362340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365760"/>
            <a:ext cx="10515600" cy="1325562"/>
          </a:xfrm>
        </p:spPr>
        <p:txBody>
          <a:bodyPr/>
          <a:lstStyle/>
          <a:p>
            <a:pPr algn="ctr"/>
            <a:r>
              <a:rPr lang="it-IT" dirty="0">
                <a:solidFill>
                  <a:schemeClr val="accent5"/>
                </a:solidFill>
              </a:rPr>
              <a:t>Azure IoT Suite - Remote Monitoring</a:t>
            </a:r>
            <a:br>
              <a:rPr lang="it-IT" dirty="0">
                <a:solidFill>
                  <a:schemeClr val="accent5"/>
                </a:solidFill>
              </a:rPr>
            </a:br>
            <a:endParaRPr lang="en-GB" dirty="0">
              <a:solidFill>
                <a:schemeClr val="accent5"/>
              </a:solidFill>
            </a:endParaRPr>
          </a:p>
        </p:txBody>
      </p:sp>
      <p:sp>
        <p:nvSpPr>
          <p:cNvPr id="5" name="Rectangle 148"/>
          <p:cNvSpPr>
            <a:spLocks noChangeArrowheads="1"/>
          </p:cNvSpPr>
          <p:nvPr/>
        </p:nvSpPr>
        <p:spPr bwMode="auto">
          <a:xfrm>
            <a:off x="6915386" y="3156547"/>
            <a:ext cx="3367400" cy="2365198"/>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6" name="Group 5"/>
          <p:cNvGrpSpPr/>
          <p:nvPr/>
        </p:nvGrpSpPr>
        <p:grpSpPr>
          <a:xfrm>
            <a:off x="1393860" y="3849117"/>
            <a:ext cx="1054100" cy="115888"/>
            <a:chOff x="2220913" y="3722688"/>
            <a:chExt cx="1054100" cy="115888"/>
          </a:xfrm>
          <a:solidFill>
            <a:schemeClr val="tx1"/>
          </a:solidFill>
        </p:grpSpPr>
        <p:sp>
          <p:nvSpPr>
            <p:cNvPr id="7"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 name="Group 8"/>
          <p:cNvGrpSpPr/>
          <p:nvPr/>
        </p:nvGrpSpPr>
        <p:grpSpPr>
          <a:xfrm>
            <a:off x="1393860" y="4109467"/>
            <a:ext cx="1041400" cy="115888"/>
            <a:chOff x="2220913" y="3983038"/>
            <a:chExt cx="1041400" cy="115888"/>
          </a:xfrm>
          <a:solidFill>
            <a:schemeClr val="tx1"/>
          </a:solidFill>
        </p:grpSpPr>
        <p:sp>
          <p:nvSpPr>
            <p:cNvPr id="10"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9" name="Freeform 18"/>
          <p:cNvSpPr>
            <a:spLocks noChangeAspect="1"/>
          </p:cNvSpPr>
          <p:nvPr/>
        </p:nvSpPr>
        <p:spPr bwMode="auto">
          <a:xfrm rot="5280000">
            <a:off x="3231461" y="3973077"/>
            <a:ext cx="447332" cy="56881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20" name="Group 19"/>
          <p:cNvGrpSpPr/>
          <p:nvPr/>
        </p:nvGrpSpPr>
        <p:grpSpPr>
          <a:xfrm>
            <a:off x="5366045" y="4024028"/>
            <a:ext cx="484187" cy="498475"/>
            <a:chOff x="2296894" y="-3310276"/>
            <a:chExt cx="484187" cy="498475"/>
          </a:xfrm>
          <a:solidFill>
            <a:schemeClr val="tx1"/>
          </a:solidFill>
        </p:grpSpPr>
        <p:sp>
          <p:nvSpPr>
            <p:cNvPr id="2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9" name="Rectangle 180"/>
          <p:cNvSpPr>
            <a:spLocks noChangeArrowheads="1"/>
          </p:cNvSpPr>
          <p:nvPr/>
        </p:nvSpPr>
        <p:spPr bwMode="auto">
          <a:xfrm>
            <a:off x="5289845" y="4527265"/>
            <a:ext cx="6428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Event Hub</a:t>
            </a:r>
            <a:endParaRPr kumimoji="0" lang="en-US" altLang="en-US" sz="1800" b="0" i="0" u="none" strike="noStrike" kern="1200" cap="none" spc="0" normalizeH="0" baseline="0" noProof="0" dirty="0">
              <a:ln>
                <a:noFill/>
              </a:ln>
              <a:effectLst/>
              <a:uLnTx/>
              <a:uFillTx/>
              <a:ea typeface="+mn-ea"/>
              <a:cs typeface="+mn-cs"/>
            </a:endParaRPr>
          </a:p>
        </p:txBody>
      </p:sp>
      <p:sp>
        <p:nvSpPr>
          <p:cNvPr id="30" name="Line 181"/>
          <p:cNvSpPr>
            <a:spLocks noChangeShapeType="1"/>
          </p:cNvSpPr>
          <p:nvPr/>
        </p:nvSpPr>
        <p:spPr bwMode="auto">
          <a:xfrm>
            <a:off x="3691233" y="4273265"/>
            <a:ext cx="38100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82"/>
          <p:cNvSpPr>
            <a:spLocks/>
          </p:cNvSpPr>
          <p:nvPr/>
        </p:nvSpPr>
        <p:spPr bwMode="auto">
          <a:xfrm>
            <a:off x="4040483"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Line 183"/>
          <p:cNvSpPr>
            <a:spLocks noChangeShapeType="1"/>
          </p:cNvSpPr>
          <p:nvPr/>
        </p:nvSpPr>
        <p:spPr bwMode="auto">
          <a:xfrm>
            <a:off x="5858170" y="4273265"/>
            <a:ext cx="46037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184"/>
          <p:cNvSpPr>
            <a:spLocks/>
          </p:cNvSpPr>
          <p:nvPr/>
        </p:nvSpPr>
        <p:spPr bwMode="auto">
          <a:xfrm>
            <a:off x="6288383" y="4209765"/>
            <a:ext cx="127000" cy="127000"/>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34" name="Group 33"/>
          <p:cNvGrpSpPr/>
          <p:nvPr/>
        </p:nvGrpSpPr>
        <p:grpSpPr>
          <a:xfrm>
            <a:off x="5386683" y="3184240"/>
            <a:ext cx="458787" cy="398463"/>
            <a:chOff x="2317532" y="-4150064"/>
            <a:chExt cx="458787" cy="398463"/>
          </a:xfrm>
          <a:solidFill>
            <a:schemeClr val="tx1"/>
          </a:solidFill>
        </p:grpSpPr>
        <p:sp>
          <p:nvSpPr>
            <p:cNvPr id="3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9" name="Rectangle 189"/>
          <p:cNvSpPr>
            <a:spLocks noChangeArrowheads="1"/>
          </p:cNvSpPr>
          <p:nvPr/>
        </p:nvSpPr>
        <p:spPr bwMode="auto">
          <a:xfrm>
            <a:off x="5185070" y="3598578"/>
            <a:ext cx="86722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effectLst/>
                <a:uLnTx/>
                <a:uFillTx/>
                <a:latin typeface="Segoe UI" panose="020B0502040204020203" pitchFamily="34" charset="0"/>
                <a:ea typeface="+mn-ea"/>
                <a:cs typeface="+mn-cs"/>
              </a:rPr>
              <a:t>Storage blobs</a:t>
            </a:r>
            <a:endParaRPr kumimoji="0" lang="en-US" altLang="en-US" sz="1800" b="0" i="0" u="none" strike="noStrike" kern="1200" cap="none" spc="0" normalizeH="0" baseline="0" noProof="0">
              <a:ln>
                <a:noFill/>
              </a:ln>
              <a:effectLst/>
              <a:uLnTx/>
              <a:uFillTx/>
              <a:ea typeface="+mn-ea"/>
              <a:cs typeface="+mn-cs"/>
            </a:endParaRPr>
          </a:p>
        </p:txBody>
      </p:sp>
      <p:sp>
        <p:nvSpPr>
          <p:cNvPr id="40" name="Freeform 190"/>
          <p:cNvSpPr>
            <a:spLocks noEditPoints="1"/>
          </p:cNvSpPr>
          <p:nvPr/>
        </p:nvSpPr>
        <p:spPr bwMode="auto">
          <a:xfrm>
            <a:off x="7510758" y="3179478"/>
            <a:ext cx="311150" cy="40640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Rectangle 191"/>
          <p:cNvSpPr>
            <a:spLocks noChangeArrowheads="1"/>
          </p:cNvSpPr>
          <p:nvPr/>
        </p:nvSpPr>
        <p:spPr bwMode="auto">
          <a:xfrm>
            <a:off x="7272633" y="3579528"/>
            <a:ext cx="83195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effectLst/>
                <a:uLnTx/>
                <a:uFillTx/>
                <a:latin typeface="Segoe UI" panose="020B0502040204020203" pitchFamily="34" charset="0"/>
                <a:ea typeface="+mn-ea"/>
                <a:cs typeface="+mn-cs"/>
              </a:rPr>
              <a:t>DocumentDB</a:t>
            </a:r>
            <a:endParaRPr kumimoji="0" lang="en-US" altLang="en-US" sz="1800" b="0" i="0" u="none" strike="noStrike" kern="1200" cap="none" spc="0" normalizeH="0" baseline="0" noProof="0">
              <a:ln>
                <a:noFill/>
              </a:ln>
              <a:effectLst/>
              <a:uLnTx/>
              <a:uFillTx/>
              <a:ea typeface="+mn-ea"/>
              <a:cs typeface="+mn-cs"/>
            </a:endParaRPr>
          </a:p>
        </p:txBody>
      </p:sp>
      <p:sp>
        <p:nvSpPr>
          <p:cNvPr id="42" name="Freeform 192"/>
          <p:cNvSpPr>
            <a:spLocks/>
          </p:cNvSpPr>
          <p:nvPr/>
        </p:nvSpPr>
        <p:spPr bwMode="auto">
          <a:xfrm>
            <a:off x="6878933" y="3873215"/>
            <a:ext cx="787400" cy="37623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193"/>
          <p:cNvSpPr>
            <a:spLocks/>
          </p:cNvSpPr>
          <p:nvPr/>
        </p:nvSpPr>
        <p:spPr bwMode="auto">
          <a:xfrm>
            <a:off x="7602833" y="3776378"/>
            <a:ext cx="127000" cy="127000"/>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194"/>
          <p:cNvSpPr>
            <a:spLocks/>
          </p:cNvSpPr>
          <p:nvPr/>
        </p:nvSpPr>
        <p:spPr bwMode="auto">
          <a:xfrm>
            <a:off x="4497683" y="3384265"/>
            <a:ext cx="773112" cy="63976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195"/>
          <p:cNvSpPr>
            <a:spLocks/>
          </p:cNvSpPr>
          <p:nvPr/>
        </p:nvSpPr>
        <p:spPr bwMode="auto">
          <a:xfrm>
            <a:off x="5239045" y="3319178"/>
            <a:ext cx="128587" cy="12858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6" name="Group 45"/>
          <p:cNvGrpSpPr/>
          <p:nvPr/>
        </p:nvGrpSpPr>
        <p:grpSpPr>
          <a:xfrm>
            <a:off x="6383633" y="2415890"/>
            <a:ext cx="508000" cy="450850"/>
            <a:chOff x="3314482" y="-4918414"/>
            <a:chExt cx="508000" cy="450850"/>
          </a:xfrm>
          <a:solidFill>
            <a:schemeClr val="tx1"/>
          </a:solidFill>
        </p:grpSpPr>
        <p:sp>
          <p:nvSpPr>
            <p:cNvPr id="47"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8" name="Group 47"/>
            <p:cNvGrpSpPr/>
            <p:nvPr/>
          </p:nvGrpSpPr>
          <p:grpSpPr>
            <a:xfrm>
              <a:off x="3395444" y="-4880314"/>
              <a:ext cx="363537" cy="342900"/>
              <a:chOff x="3395444" y="-4880314"/>
              <a:chExt cx="363537" cy="342900"/>
            </a:xfrm>
            <a:grpFill/>
          </p:grpSpPr>
          <p:sp>
            <p:nvSpPr>
              <p:cNvPr id="49"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62" name="Rectangle 212"/>
          <p:cNvSpPr>
            <a:spLocks noChangeArrowheads="1"/>
          </p:cNvSpPr>
          <p:nvPr/>
        </p:nvSpPr>
        <p:spPr bwMode="auto">
          <a:xfrm>
            <a:off x="6170045" y="2861138"/>
            <a:ext cx="107401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Web/Mobile App</a:t>
            </a:r>
            <a:endParaRPr kumimoji="0" lang="en-US" altLang="en-US" sz="1800" b="0" i="0" u="none" strike="noStrike" kern="1200" cap="none" spc="0" normalizeH="0" baseline="0" noProof="0" dirty="0">
              <a:ln>
                <a:noFill/>
              </a:ln>
              <a:effectLst/>
              <a:uLnTx/>
              <a:uFillTx/>
              <a:ea typeface="+mn-ea"/>
              <a:cs typeface="+mn-cs"/>
            </a:endParaRPr>
          </a:p>
        </p:txBody>
      </p:sp>
      <p:sp>
        <p:nvSpPr>
          <p:cNvPr id="63" name="Freeform 213"/>
          <p:cNvSpPr>
            <a:spLocks/>
          </p:cNvSpPr>
          <p:nvPr/>
        </p:nvSpPr>
        <p:spPr bwMode="auto">
          <a:xfrm>
            <a:off x="6974183" y="2641315"/>
            <a:ext cx="692150" cy="441325"/>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214"/>
          <p:cNvSpPr>
            <a:spLocks/>
          </p:cNvSpPr>
          <p:nvPr/>
        </p:nvSpPr>
        <p:spPr bwMode="auto">
          <a:xfrm>
            <a:off x="6878933" y="2577815"/>
            <a:ext cx="125412" cy="127000"/>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215"/>
          <p:cNvSpPr>
            <a:spLocks/>
          </p:cNvSpPr>
          <p:nvPr/>
        </p:nvSpPr>
        <p:spPr bwMode="auto">
          <a:xfrm>
            <a:off x="7602833" y="3052478"/>
            <a:ext cx="127000" cy="127000"/>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216"/>
          <p:cNvSpPr>
            <a:spLocks/>
          </p:cNvSpPr>
          <p:nvPr/>
        </p:nvSpPr>
        <p:spPr bwMode="auto">
          <a:xfrm>
            <a:off x="5616870" y="2641315"/>
            <a:ext cx="771525" cy="528638"/>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Line 217"/>
          <p:cNvSpPr>
            <a:spLocks noChangeShapeType="1"/>
          </p:cNvSpPr>
          <p:nvPr/>
        </p:nvSpPr>
        <p:spPr bwMode="auto">
          <a:xfrm flipV="1">
            <a:off x="6637633" y="3238215"/>
            <a:ext cx="0" cy="779463"/>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218"/>
          <p:cNvSpPr>
            <a:spLocks/>
          </p:cNvSpPr>
          <p:nvPr/>
        </p:nvSpPr>
        <p:spPr bwMode="auto">
          <a:xfrm>
            <a:off x="6574133" y="3141378"/>
            <a:ext cx="127000" cy="127000"/>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234"/>
          <p:cNvSpPr>
            <a:spLocks/>
          </p:cNvSpPr>
          <p:nvPr/>
        </p:nvSpPr>
        <p:spPr bwMode="auto">
          <a:xfrm>
            <a:off x="3418183" y="2641315"/>
            <a:ext cx="2970212" cy="128746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235"/>
          <p:cNvSpPr>
            <a:spLocks/>
          </p:cNvSpPr>
          <p:nvPr/>
        </p:nvSpPr>
        <p:spPr bwMode="auto">
          <a:xfrm>
            <a:off x="3354683" y="3897028"/>
            <a:ext cx="127000" cy="127000"/>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71" name="Group 70"/>
          <p:cNvGrpSpPr/>
          <p:nvPr/>
        </p:nvGrpSpPr>
        <p:grpSpPr>
          <a:xfrm>
            <a:off x="4177008" y="4024028"/>
            <a:ext cx="641349" cy="498475"/>
            <a:chOff x="1107857" y="-3310276"/>
            <a:chExt cx="641349" cy="498475"/>
          </a:xfrm>
          <a:solidFill>
            <a:schemeClr val="tx1"/>
          </a:solidFill>
        </p:grpSpPr>
        <p:sp>
          <p:nvSpPr>
            <p:cNvPr id="72"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6" name="Rectangle 240"/>
          <p:cNvSpPr>
            <a:spLocks noChangeArrowheads="1"/>
          </p:cNvSpPr>
          <p:nvPr/>
        </p:nvSpPr>
        <p:spPr bwMode="auto">
          <a:xfrm>
            <a:off x="3983333" y="4528853"/>
            <a:ext cx="10323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effectLst/>
                <a:uLnTx/>
                <a:uFillTx/>
                <a:latin typeface="Segoe UI" panose="020B0502040204020203" pitchFamily="34" charset="0"/>
                <a:ea typeface="+mn-ea"/>
                <a:cs typeface="+mn-cs"/>
              </a:rPr>
              <a:t>Stream Analytics</a:t>
            </a:r>
            <a:endParaRPr kumimoji="0" lang="en-US" altLang="en-US" sz="1800" b="0" i="0" u="none" strike="noStrike" kern="1200" cap="none" spc="0" normalizeH="0" baseline="0" noProof="0">
              <a:ln>
                <a:noFill/>
              </a:ln>
              <a:effectLst/>
              <a:uLnTx/>
              <a:uFillTx/>
              <a:ea typeface="+mn-ea"/>
              <a:cs typeface="+mn-cs"/>
            </a:endParaRPr>
          </a:p>
        </p:txBody>
      </p:sp>
      <p:sp>
        <p:nvSpPr>
          <p:cNvPr id="77" name="Line 241"/>
          <p:cNvSpPr>
            <a:spLocks noChangeShapeType="1"/>
          </p:cNvSpPr>
          <p:nvPr/>
        </p:nvSpPr>
        <p:spPr bwMode="auto">
          <a:xfrm>
            <a:off x="4835820" y="4273265"/>
            <a:ext cx="427037"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242"/>
          <p:cNvSpPr>
            <a:spLocks/>
          </p:cNvSpPr>
          <p:nvPr/>
        </p:nvSpPr>
        <p:spPr bwMode="auto">
          <a:xfrm>
            <a:off x="5231108"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79" name="Group 78"/>
          <p:cNvGrpSpPr/>
          <p:nvPr/>
        </p:nvGrpSpPr>
        <p:grpSpPr>
          <a:xfrm>
            <a:off x="8806158" y="4035140"/>
            <a:ext cx="425450" cy="427038"/>
            <a:chOff x="5737007" y="-3299164"/>
            <a:chExt cx="425450" cy="427038"/>
          </a:xfrm>
          <a:solidFill>
            <a:schemeClr val="tx1"/>
          </a:solidFill>
        </p:grpSpPr>
        <p:sp>
          <p:nvSpPr>
            <p:cNvPr id="80"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2" name="Rectangle 250"/>
          <p:cNvSpPr>
            <a:spLocks noChangeArrowheads="1"/>
          </p:cNvSpPr>
          <p:nvPr/>
        </p:nvSpPr>
        <p:spPr bwMode="auto">
          <a:xfrm>
            <a:off x="8644233" y="4476465"/>
            <a:ext cx="6876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effectLst/>
                <a:uLnTx/>
                <a:uFillTx/>
                <a:latin typeface="Segoe UI" panose="020B0502040204020203" pitchFamily="34" charset="0"/>
                <a:ea typeface="+mn-ea"/>
                <a:cs typeface="+mn-cs"/>
              </a:rPr>
              <a:t>Logic Apps</a:t>
            </a:r>
            <a:endParaRPr kumimoji="0" lang="en-US" altLang="en-US" sz="1800" b="0" i="0" u="none" strike="noStrike" kern="1200" cap="none" spc="0" normalizeH="0" baseline="0" noProof="0">
              <a:ln>
                <a:noFill/>
              </a:ln>
              <a:effectLst/>
              <a:uLnTx/>
              <a:uFillTx/>
              <a:ea typeface="+mn-ea"/>
              <a:cs typeface="+mn-cs"/>
            </a:endParaRPr>
          </a:p>
        </p:txBody>
      </p:sp>
      <p:sp>
        <p:nvSpPr>
          <p:cNvPr id="83" name="Line 251"/>
          <p:cNvSpPr>
            <a:spLocks noChangeShapeType="1"/>
          </p:cNvSpPr>
          <p:nvPr/>
        </p:nvSpPr>
        <p:spPr bwMode="auto">
          <a:xfrm>
            <a:off x="6878933" y="4249453"/>
            <a:ext cx="1820862"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Freeform 252"/>
          <p:cNvSpPr>
            <a:spLocks/>
          </p:cNvSpPr>
          <p:nvPr/>
        </p:nvSpPr>
        <p:spPr bwMode="auto">
          <a:xfrm>
            <a:off x="8668045" y="4185953"/>
            <a:ext cx="127000"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85" name="Group 84"/>
          <p:cNvGrpSpPr/>
          <p:nvPr/>
        </p:nvGrpSpPr>
        <p:grpSpPr>
          <a:xfrm>
            <a:off x="7425033" y="4979703"/>
            <a:ext cx="479425" cy="485775"/>
            <a:chOff x="7646253" y="4979703"/>
            <a:chExt cx="479425" cy="485775"/>
          </a:xfrm>
          <a:solidFill>
            <a:schemeClr val="tx1"/>
          </a:solidFill>
        </p:grpSpPr>
        <p:sp>
          <p:nvSpPr>
            <p:cNvPr id="86"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9" name="Rectangle 256"/>
          <p:cNvSpPr>
            <a:spLocks noChangeArrowheads="1"/>
          </p:cNvSpPr>
          <p:nvPr/>
        </p:nvSpPr>
        <p:spPr bwMode="auto">
          <a:xfrm>
            <a:off x="7490120" y="5524215"/>
            <a:ext cx="39754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effectLst/>
                <a:uLnTx/>
                <a:uFillTx/>
                <a:latin typeface="Segoe UI" panose="020B0502040204020203" pitchFamily="34" charset="0"/>
                <a:ea typeface="+mn-ea"/>
                <a:cs typeface="+mn-cs"/>
              </a:rPr>
              <a:t>Azure </a:t>
            </a:r>
            <a:endParaRPr kumimoji="0" lang="en-US" altLang="en-US" sz="1800" b="0" i="0" u="none" strike="noStrike" kern="1200" cap="none" spc="0" normalizeH="0" baseline="0" noProof="0">
              <a:ln>
                <a:noFill/>
              </a:ln>
              <a:effectLst/>
              <a:uLnTx/>
              <a:uFillTx/>
              <a:ea typeface="+mn-ea"/>
              <a:cs typeface="+mn-cs"/>
            </a:endParaRPr>
          </a:p>
        </p:txBody>
      </p:sp>
      <p:sp>
        <p:nvSpPr>
          <p:cNvPr id="90" name="Rectangle 257"/>
          <p:cNvSpPr>
            <a:spLocks noChangeArrowheads="1"/>
          </p:cNvSpPr>
          <p:nvPr/>
        </p:nvSpPr>
        <p:spPr bwMode="auto">
          <a:xfrm>
            <a:off x="7172620" y="5697253"/>
            <a:ext cx="99065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effectLst/>
                <a:uLnTx/>
                <a:uFillTx/>
                <a:latin typeface="Segoe UI" panose="020B0502040204020203" pitchFamily="34" charset="0"/>
                <a:ea typeface="+mn-ea"/>
                <a:cs typeface="+mn-cs"/>
              </a:rPr>
              <a:t>Active Directory</a:t>
            </a:r>
            <a:endParaRPr kumimoji="0" lang="en-US" altLang="en-US" sz="1800" b="0" i="0" u="none" strike="noStrike" kern="1200" cap="none" spc="0" normalizeH="0" baseline="0" noProof="0">
              <a:ln>
                <a:noFill/>
              </a:ln>
              <a:effectLst/>
              <a:uLnTx/>
              <a:uFillTx/>
              <a:ea typeface="+mn-ea"/>
              <a:cs typeface="+mn-cs"/>
            </a:endParaRPr>
          </a:p>
        </p:txBody>
      </p:sp>
      <p:sp>
        <p:nvSpPr>
          <p:cNvPr id="91" name="Rectangle 260"/>
          <p:cNvSpPr>
            <a:spLocks noChangeArrowheads="1"/>
          </p:cNvSpPr>
          <p:nvPr/>
        </p:nvSpPr>
        <p:spPr bwMode="auto">
          <a:xfrm>
            <a:off x="3192758" y="4546315"/>
            <a:ext cx="49532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IoT Hub</a:t>
            </a:r>
            <a:endParaRPr kumimoji="0" lang="en-US" altLang="en-US" sz="1800" b="0" i="0" u="none" strike="noStrike" kern="1200" cap="none" spc="0" normalizeH="0" baseline="0" noProof="0" dirty="0">
              <a:ln>
                <a:noFill/>
              </a:ln>
              <a:effectLst/>
              <a:uLnTx/>
              <a:uFillTx/>
              <a:ea typeface="+mn-ea"/>
              <a:cs typeface="+mn-cs"/>
            </a:endParaRPr>
          </a:p>
        </p:txBody>
      </p:sp>
      <p:grpSp>
        <p:nvGrpSpPr>
          <p:cNvPr id="92" name="Group 91"/>
          <p:cNvGrpSpPr/>
          <p:nvPr/>
        </p:nvGrpSpPr>
        <p:grpSpPr>
          <a:xfrm>
            <a:off x="6383633" y="4024028"/>
            <a:ext cx="508000" cy="449263"/>
            <a:chOff x="3314482" y="-3310276"/>
            <a:chExt cx="508000" cy="449263"/>
          </a:xfrm>
          <a:solidFill>
            <a:schemeClr val="tx1"/>
          </a:solidFill>
        </p:grpSpPr>
        <p:sp>
          <p:nvSpPr>
            <p:cNvPr id="9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6"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07" name="Rectangle 275"/>
          <p:cNvSpPr>
            <a:spLocks noChangeArrowheads="1"/>
          </p:cNvSpPr>
          <p:nvPr/>
        </p:nvSpPr>
        <p:spPr bwMode="auto">
          <a:xfrm>
            <a:off x="6339183" y="4485990"/>
            <a:ext cx="6027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Web Jobs</a:t>
            </a:r>
            <a:endParaRPr kumimoji="0" lang="en-US" altLang="en-US" sz="1800" b="0" i="0" u="none" strike="noStrike" kern="1200" cap="none" spc="0" normalizeH="0" baseline="0" noProof="0" dirty="0">
              <a:ln>
                <a:noFill/>
              </a:ln>
              <a:effectLst/>
              <a:uLnTx/>
              <a:uFillTx/>
              <a:ea typeface="+mn-ea"/>
              <a:cs typeface="+mn-cs"/>
            </a:endParaRPr>
          </a:p>
        </p:txBody>
      </p:sp>
      <p:sp>
        <p:nvSpPr>
          <p:cNvPr id="108" name="Rectangle 287"/>
          <p:cNvSpPr>
            <a:spLocks noChangeArrowheads="1"/>
          </p:cNvSpPr>
          <p:nvPr/>
        </p:nvSpPr>
        <p:spPr bwMode="auto">
          <a:xfrm>
            <a:off x="8464262" y="2952345"/>
            <a:ext cx="5434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rPr>
              <a:t>Power BI</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9" name="Rectangle 108"/>
          <p:cNvSpPr/>
          <p:nvPr>
            <p:custDataLst>
              <p:tags r:id="rId1"/>
            </p:custDataLst>
          </p:nvPr>
        </p:nvSpPr>
        <p:spPr bwMode="auto">
          <a:xfrm>
            <a:off x="8469203" y="2377722"/>
            <a:ext cx="533536" cy="533536"/>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grpSp>
        <p:nvGrpSpPr>
          <p:cNvPr id="110" name="Group 109"/>
          <p:cNvGrpSpPr/>
          <p:nvPr/>
        </p:nvGrpSpPr>
        <p:grpSpPr>
          <a:xfrm>
            <a:off x="8601393" y="2515093"/>
            <a:ext cx="269157" cy="280308"/>
            <a:chOff x="11472827" y="4545788"/>
            <a:chExt cx="280728" cy="284825"/>
          </a:xfrm>
        </p:grpSpPr>
        <p:sp>
          <p:nvSpPr>
            <p:cNvPr id="111" name="Rounded Rectangle 110"/>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12" name="Rounded Rectangle 111"/>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13" name="Rounded Rectangle 112"/>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14" name="Rounded Rectangle 113"/>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15" name="Freeform 114"/>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16" name="Group 115"/>
          <p:cNvGrpSpPr/>
          <p:nvPr/>
        </p:nvGrpSpPr>
        <p:grpSpPr>
          <a:xfrm>
            <a:off x="10033921" y="4024058"/>
            <a:ext cx="1054100" cy="115888"/>
            <a:chOff x="2220913" y="3722688"/>
            <a:chExt cx="1054100" cy="115888"/>
          </a:xfrm>
          <a:solidFill>
            <a:schemeClr val="tx1"/>
          </a:solidFill>
        </p:grpSpPr>
        <p:sp>
          <p:nvSpPr>
            <p:cNvPr id="117"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19" name="Group 118"/>
          <p:cNvGrpSpPr/>
          <p:nvPr/>
        </p:nvGrpSpPr>
        <p:grpSpPr>
          <a:xfrm>
            <a:off x="9975977" y="3787490"/>
            <a:ext cx="1041400" cy="115888"/>
            <a:chOff x="2220913" y="3983038"/>
            <a:chExt cx="1041400" cy="115888"/>
          </a:xfrm>
          <a:solidFill>
            <a:schemeClr val="tx1"/>
          </a:solidFill>
        </p:grpSpPr>
        <p:sp>
          <p:nvSpPr>
            <p:cNvPr id="120"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5" name="Rectangle 124"/>
          <p:cNvSpPr/>
          <p:nvPr/>
        </p:nvSpPr>
        <p:spPr>
          <a:xfrm>
            <a:off x="2865325" y="1622388"/>
            <a:ext cx="6657048" cy="45955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4430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10"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8" name="Picture 17"/>
          <p:cNvPicPr>
            <a:picLocks noChangeAspect="1"/>
          </p:cNvPicPr>
          <p:nvPr/>
        </p:nvPicPr>
        <p:blipFill rotWithShape="1">
          <a:blip r:embed="rId7" cstate="email">
            <a:extLst>
              <a:ext uri="{BEBA8EAE-BF5A-486C-A8C5-ECC9F3942E4B}">
                <a14:imgProps xmlns:a14="http://schemas.microsoft.com/office/drawing/2010/main">
                  <a14:imgLayer r:embed="rId8">
                    <a14:imgEffect>
                      <a14:brightnessContrast bright="17000"/>
                    </a14:imgEffect>
                  </a14:imgLayer>
                </a14:imgProps>
              </a:ext>
              <a:ext uri="{28A0092B-C50C-407E-A947-70E740481C1C}">
                <a14:useLocalDpi xmlns:a14="http://schemas.microsoft.com/office/drawing/2010/main"/>
              </a:ext>
            </a:extLst>
          </a:blip>
          <a:srcRect l="19" t="15224" r="45"/>
          <a:stretch/>
        </p:blipFill>
        <p:spPr>
          <a:xfrm>
            <a:off x="0" y="1061109"/>
            <a:ext cx="12191999" cy="5796889"/>
          </a:xfrm>
          <a:prstGeom prst="rect">
            <a:avLst/>
          </a:prstGeom>
        </p:spPr>
      </p:pic>
      <p:grpSp>
        <p:nvGrpSpPr>
          <p:cNvPr id="15" name="Group 14"/>
          <p:cNvGrpSpPr/>
          <p:nvPr/>
        </p:nvGrpSpPr>
        <p:grpSpPr>
          <a:xfrm>
            <a:off x="6209454" y="1061109"/>
            <a:ext cx="5982545" cy="3991711"/>
            <a:chOff x="6209455" y="1570889"/>
            <a:chExt cx="5982545" cy="3991711"/>
          </a:xfrm>
        </p:grpSpPr>
        <p:grpSp>
          <p:nvGrpSpPr>
            <p:cNvPr id="14" name="Group 13"/>
            <p:cNvGrpSpPr/>
            <p:nvPr/>
          </p:nvGrpSpPr>
          <p:grpSpPr>
            <a:xfrm>
              <a:off x="6237514" y="1570891"/>
              <a:ext cx="5954486" cy="3991709"/>
              <a:chOff x="6237514" y="1570891"/>
              <a:chExt cx="5954486" cy="3991709"/>
            </a:xfrm>
          </p:grpSpPr>
          <p:sp>
            <p:nvSpPr>
              <p:cNvPr id="7" name="Rectangle 6"/>
              <p:cNvSpPr/>
              <p:nvPr/>
            </p:nvSpPr>
            <p:spPr bwMode="auto">
              <a:xfrm>
                <a:off x="6237514" y="1570891"/>
                <a:ext cx="5954486" cy="3991709"/>
              </a:xfrm>
              <a:prstGeom prst="rect">
                <a:avLst/>
              </a:prstGeom>
              <a:solidFill>
                <a:srgbClr val="00205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a:latin typeface="Segoe UI Light" panose="020B0502040204020203" pitchFamily="34" charset="0"/>
                  <a:cs typeface="Segoe UI Light" panose="020B0502040204020203" pitchFamily="34" charset="0"/>
                </a:endParaRPr>
              </a:p>
            </p:txBody>
          </p:sp>
          <p:sp>
            <p:nvSpPr>
              <p:cNvPr id="9" name="Subtitle 2"/>
              <p:cNvSpPr txBox="1">
                <a:spLocks/>
              </p:cNvSpPr>
              <p:nvPr/>
            </p:nvSpPr>
            <p:spPr>
              <a:xfrm>
                <a:off x="6417851" y="4521561"/>
                <a:ext cx="3446066" cy="878679"/>
              </a:xfrm>
              <a:prstGeom prst="rect">
                <a:avLst/>
              </a:prstGeom>
            </p:spPr>
            <p:txBody>
              <a:bodyPr lIns="263602" tIns="140589" rIns="175736" bIns="140589"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fontAlgn="base">
                  <a:lnSpc>
                    <a:spcPct val="100000"/>
                  </a:lnSpc>
                  <a:spcBef>
                    <a:spcPts val="0"/>
                  </a:spcBef>
                  <a:spcAft>
                    <a:spcPct val="0"/>
                  </a:spcAft>
                </a:pPr>
                <a:r>
                  <a:rPr lang="en-US" sz="1345" b="1" dirty="0"/>
                  <a:t>DOUG WEBER</a:t>
                </a:r>
              </a:p>
              <a:p>
                <a:pPr fontAlgn="base">
                  <a:lnSpc>
                    <a:spcPct val="100000"/>
                  </a:lnSpc>
                  <a:spcBef>
                    <a:spcPts val="0"/>
                  </a:spcBef>
                  <a:spcAft>
                    <a:spcPct val="0"/>
                  </a:spcAft>
                </a:pPr>
                <a:r>
                  <a:rPr lang="en-US" sz="1345" dirty="0"/>
                  <a:t>BUSINESS MANAGER, </a:t>
                </a:r>
              </a:p>
              <a:p>
                <a:pPr fontAlgn="base">
                  <a:lnSpc>
                    <a:spcPct val="100000"/>
                  </a:lnSpc>
                  <a:spcBef>
                    <a:spcPts val="0"/>
                  </a:spcBef>
                  <a:spcAft>
                    <a:spcPct val="0"/>
                  </a:spcAft>
                </a:pPr>
                <a:r>
                  <a:rPr lang="en-US" sz="1345" dirty="0"/>
                  <a:t>REMOTE APPLICATION MONITORING</a:t>
                </a:r>
              </a:p>
              <a:p>
                <a:pPr fontAlgn="base">
                  <a:lnSpc>
                    <a:spcPct val="100000"/>
                  </a:lnSpc>
                  <a:spcBef>
                    <a:spcPts val="0"/>
                  </a:spcBef>
                  <a:spcAft>
                    <a:spcPct val="0"/>
                  </a:spcAft>
                </a:pPr>
                <a:r>
                  <a:rPr lang="en-US" sz="1345" dirty="0"/>
                  <a:t>ROCKWELL AUTOMATION</a:t>
                </a:r>
              </a:p>
            </p:txBody>
          </p:sp>
        </p:grpSp>
        <p:sp>
          <p:nvSpPr>
            <p:cNvPr id="8" name="Rectangle 7"/>
            <p:cNvSpPr/>
            <p:nvPr/>
          </p:nvSpPr>
          <p:spPr>
            <a:xfrm>
              <a:off x="6209455" y="1570889"/>
              <a:ext cx="5982545" cy="2610715"/>
            </a:xfrm>
            <a:prstGeom prst="rect">
              <a:avLst/>
            </a:prstGeom>
          </p:spPr>
          <p:txBody>
            <a:bodyPr wrap="square" lIns="175736" tIns="140589" rIns="175736" bIns="140589">
              <a:spAutoFit/>
            </a:bodyPr>
            <a:lstStyle/>
            <a:p>
              <a:pPr marL="112871" indent="-112871" defTabSz="896181" fontAlgn="base">
                <a:lnSpc>
                  <a:spcPct val="90000"/>
                </a:lnSpc>
                <a:spcBef>
                  <a:spcPts val="2353"/>
                </a:spcBef>
                <a:spcAft>
                  <a:spcPct val="0"/>
                </a:spcAft>
              </a:pPr>
              <a:r>
                <a:rPr lang="en-US" sz="2800" dirty="0">
                  <a:gradFill>
                    <a:gsLst>
                      <a:gs pos="67257">
                        <a:srgbClr val="FFFFFF"/>
                      </a:gs>
                      <a:gs pos="37000">
                        <a:srgbClr val="FFFFFF"/>
                      </a:gs>
                    </a:gsLst>
                    <a:lin ang="5400000" scaled="0"/>
                  </a:gradFill>
                  <a:latin typeface="Segoe UI Light"/>
                  <a:ea typeface="ＭＳ Ｐゴシック" charset="0"/>
                </a:rPr>
                <a:t>“The more data we have, the more we can learn and put together algorithms to predict problems. It’s about taking information to make systems even more efficient and productive.”</a:t>
              </a:r>
            </a:p>
          </p:txBody>
        </p:sp>
      </p:grpSp>
      <p:sp>
        <p:nvSpPr>
          <p:cNvPr id="11"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 name="Object 11"/>
          <p:cNvGraphicFramePr>
            <a:graphicFrameLocks noChangeAspect="1"/>
          </p:cNvGraphicFramePr>
          <p:nvPr/>
        </p:nvGraphicFramePr>
        <p:xfrm>
          <a:off x="10099222" y="3502214"/>
          <a:ext cx="1706563" cy="487363"/>
        </p:xfrm>
        <a:graphic>
          <a:graphicData uri="http://schemas.openxmlformats.org/presentationml/2006/ole">
            <mc:AlternateContent xmlns:mc="http://schemas.openxmlformats.org/markup-compatibility/2006">
              <mc:Choice xmlns:v="urn:schemas-microsoft-com:vml" Requires="v">
                <p:oleObj spid="_x0000_s2111" name="Bitmap Image" r:id="rId9" imgW="2809524" imgH="809738" progId="Paint.Picture">
                  <p:embed/>
                </p:oleObj>
              </mc:Choice>
              <mc:Fallback>
                <p:oleObj name="Bitmap Image" r:id="rId9" imgW="2809524" imgH="809738" progId="Paint.Picture">
                  <p:embed/>
                  <p:pic>
                    <p:nvPicPr>
                      <p:cNvPr id="12"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99222" y="3502214"/>
                        <a:ext cx="1706563"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 name="Picture 12">
            <a:hlinkClick r:id="rId11"/>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82946" y="5717226"/>
            <a:ext cx="1786563" cy="388484"/>
          </a:xfrm>
          <a:prstGeom prst="rect">
            <a:avLst/>
          </a:prstGeom>
        </p:spPr>
      </p:pic>
      <p:sp>
        <p:nvSpPr>
          <p:cNvPr id="16" name="Title 1"/>
          <p:cNvSpPr>
            <a:spLocks noGrp="1"/>
          </p:cNvSpPr>
          <p:nvPr>
            <p:ph type="title"/>
          </p:nvPr>
        </p:nvSpPr>
        <p:spPr>
          <a:xfrm>
            <a:off x="269237" y="39488"/>
            <a:ext cx="11653523" cy="982133"/>
          </a:xfrm>
          <a:prstGeom prst="rect">
            <a:avLst/>
          </a:prstGeom>
        </p:spPr>
        <p:txBody>
          <a:bodyPr>
            <a:normAutofit/>
          </a:bodyPr>
          <a:lstStyle/>
          <a:p>
            <a:r>
              <a:rPr lang="en-US" sz="4800" b="0" dirty="0">
                <a:solidFill>
                  <a:srgbClr val="0070C0"/>
                </a:solidFill>
              </a:rPr>
              <a:t>F</a:t>
            </a:r>
            <a:r>
              <a:rPr lang="en-US" b="0" dirty="0">
                <a:solidFill>
                  <a:srgbClr val="0070C0"/>
                </a:solidFill>
              </a:rPr>
              <a:t>rom large scale….</a:t>
            </a:r>
          </a:p>
        </p:txBody>
      </p:sp>
    </p:spTree>
    <p:extLst>
      <p:ext uri="{BB962C8B-B14F-4D97-AF65-F5344CB8AC3E}">
        <p14:creationId xmlns:p14="http://schemas.microsoft.com/office/powerpoint/2010/main" val="2716103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269240" y="1123154"/>
            <a:ext cx="11514722" cy="1826523"/>
          </a:xfrm>
        </p:spPr>
        <p:txBody>
          <a:bodyPr wrap="square">
            <a:normAutofit/>
          </a:bodyPr>
          <a:lstStyle/>
          <a:p>
            <a:pPr>
              <a:lnSpc>
                <a:spcPct val="100000"/>
              </a:lnSpc>
              <a:spcBef>
                <a:spcPts val="1200"/>
              </a:spcBef>
            </a:pPr>
            <a:r>
              <a:rPr lang="en-GB" sz="2400" dirty="0">
                <a:solidFill>
                  <a:srgbClr val="0070C0"/>
                </a:solidFill>
              </a:rPr>
              <a:t>All day wearable device</a:t>
            </a:r>
          </a:p>
          <a:p>
            <a:pPr>
              <a:lnSpc>
                <a:spcPct val="100000"/>
              </a:lnSpc>
              <a:spcBef>
                <a:spcPts val="1200"/>
              </a:spcBef>
            </a:pPr>
            <a:r>
              <a:rPr lang="en-GB" sz="2400" dirty="0">
                <a:solidFill>
                  <a:srgbClr val="0070C0"/>
                </a:solidFill>
              </a:rPr>
              <a:t>Live healthier, be more productive</a:t>
            </a:r>
          </a:p>
          <a:p>
            <a:pPr>
              <a:lnSpc>
                <a:spcPct val="100000"/>
              </a:lnSpc>
              <a:spcBef>
                <a:spcPts val="1200"/>
              </a:spcBef>
            </a:pPr>
            <a:r>
              <a:rPr lang="en-GB" sz="2400" dirty="0">
                <a:solidFill>
                  <a:srgbClr val="0070C0"/>
                </a:solidFill>
              </a:rPr>
              <a:t>Stay connected at a glance</a:t>
            </a:r>
          </a:p>
          <a:p>
            <a:pPr>
              <a:lnSpc>
                <a:spcPct val="100000"/>
              </a:lnSpc>
              <a:spcBef>
                <a:spcPts val="1200"/>
              </a:spcBef>
            </a:pPr>
            <a:endParaRPr lang="en-GB" sz="2400" dirty="0"/>
          </a:p>
          <a:p>
            <a:pPr>
              <a:lnSpc>
                <a:spcPct val="100000"/>
              </a:lnSpc>
              <a:spcBef>
                <a:spcPts val="1200"/>
              </a:spcBef>
            </a:pPr>
            <a:endParaRPr lang="en-GB" sz="2400" dirty="0"/>
          </a:p>
        </p:txBody>
      </p:sp>
      <p:sp>
        <p:nvSpPr>
          <p:cNvPr id="3" name="Title 2"/>
          <p:cNvSpPr>
            <a:spLocks noGrp="1"/>
          </p:cNvSpPr>
          <p:nvPr>
            <p:ph type="title"/>
          </p:nvPr>
        </p:nvSpPr>
        <p:spPr>
          <a:xfrm>
            <a:off x="268816" y="0"/>
            <a:ext cx="11084985" cy="1325563"/>
          </a:xfrm>
        </p:spPr>
        <p:txBody>
          <a:bodyPr/>
          <a:lstStyle/>
          <a:p>
            <a:r>
              <a:rPr lang="en-GB" b="0" dirty="0">
                <a:solidFill>
                  <a:srgbClr val="0070C0"/>
                </a:solidFill>
              </a:rPr>
              <a:t>Microsoft Band</a:t>
            </a:r>
          </a:p>
        </p:txBody>
      </p:sp>
      <p:sp>
        <p:nvSpPr>
          <p:cNvPr id="4" name="Text Placeholder 3"/>
          <p:cNvSpPr>
            <a:spLocks noGrp="1"/>
          </p:cNvSpPr>
          <p:nvPr>
            <p:ph type="body" sz="quarter" idx="13"/>
          </p:nvPr>
        </p:nvSpPr>
        <p:spPr/>
        <p:txBody>
          <a:bodyPr/>
          <a:lstStyle/>
          <a:p>
            <a:endParaRPr lang="en-GB" dirty="0"/>
          </a:p>
        </p:txBody>
      </p:sp>
      <p:pic>
        <p:nvPicPr>
          <p:cNvPr id="6" name="Picture 5"/>
          <p:cNvPicPr>
            <a:picLocks noChangeAspect="1"/>
          </p:cNvPicPr>
          <p:nvPr/>
        </p:nvPicPr>
        <p:blipFill>
          <a:blip r:embed="rId2"/>
          <a:stretch>
            <a:fillRect/>
          </a:stretch>
        </p:blipFill>
        <p:spPr>
          <a:xfrm>
            <a:off x="5787897" y="3126658"/>
            <a:ext cx="6134865" cy="3439243"/>
          </a:xfrm>
          <a:prstGeom prst="rect">
            <a:avLst/>
          </a:prstGeom>
        </p:spPr>
      </p:pic>
      <p:pic>
        <p:nvPicPr>
          <p:cNvPr id="5" name="Picture 4"/>
          <p:cNvPicPr>
            <a:picLocks noChangeAspect="1"/>
          </p:cNvPicPr>
          <p:nvPr/>
        </p:nvPicPr>
        <p:blipFill>
          <a:blip r:embed="rId3"/>
          <a:stretch>
            <a:fillRect/>
          </a:stretch>
        </p:blipFill>
        <p:spPr>
          <a:xfrm>
            <a:off x="268816" y="3126658"/>
            <a:ext cx="5350308" cy="3439243"/>
          </a:xfrm>
          <a:prstGeom prst="rect">
            <a:avLst/>
          </a:prstGeom>
        </p:spPr>
      </p:pic>
      <p:pic>
        <p:nvPicPr>
          <p:cNvPr id="10" name="Picture 9"/>
          <p:cNvPicPr>
            <a:picLocks noChangeAspect="1"/>
          </p:cNvPicPr>
          <p:nvPr/>
        </p:nvPicPr>
        <p:blipFill>
          <a:blip r:embed="rId4"/>
          <a:stretch>
            <a:fillRect/>
          </a:stretch>
        </p:blipFill>
        <p:spPr>
          <a:xfrm>
            <a:off x="6968306" y="544536"/>
            <a:ext cx="4095750" cy="2057400"/>
          </a:xfrm>
          <a:prstGeom prst="rect">
            <a:avLst/>
          </a:prstGeom>
        </p:spPr>
      </p:pic>
    </p:spTree>
    <p:extLst>
      <p:ext uri="{BB962C8B-B14F-4D97-AF65-F5344CB8AC3E}">
        <p14:creationId xmlns:p14="http://schemas.microsoft.com/office/powerpoint/2010/main" val="2689642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247467" y="2457467"/>
            <a:ext cx="3710333" cy="207386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1142" y="5546318"/>
            <a:ext cx="1939521" cy="1131387"/>
          </a:xfrm>
          <a:prstGeom prst="rect">
            <a:avLst/>
          </a:prstGeom>
        </p:spPr>
      </p:pic>
      <p:sp>
        <p:nvSpPr>
          <p:cNvPr id="11" name="Rectangle 10"/>
          <p:cNvSpPr/>
          <p:nvPr/>
        </p:nvSpPr>
        <p:spPr>
          <a:xfrm>
            <a:off x="3859001" y="5819623"/>
            <a:ext cx="7018893" cy="5847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2060"/>
                </a:solidFill>
                <a:effectLst/>
                <a:uLnTx/>
                <a:uFillTx/>
                <a:latin typeface="+mn-lt"/>
                <a:ea typeface="+mn-ea"/>
                <a:cs typeface="+mn-cs"/>
              </a:rPr>
              <a:t>http://github.com/BandOnTheRun/</a:t>
            </a:r>
          </a:p>
        </p:txBody>
      </p:sp>
    </p:spTree>
    <p:extLst>
      <p:ext uri="{BB962C8B-B14F-4D97-AF65-F5344CB8AC3E}">
        <p14:creationId xmlns:p14="http://schemas.microsoft.com/office/powerpoint/2010/main" val="3494530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 y="-8744"/>
            <a:ext cx="5222151" cy="7220706"/>
          </a:xfrm>
          <a:solidFill>
            <a:schemeClr val="bg1"/>
          </a:solidFill>
        </p:spPr>
        <p:txBody>
          <a:bodyPr/>
          <a:lstStyle/>
          <a:p>
            <a:pPr algn="ctr"/>
            <a:r>
              <a:rPr lang="en-GB" b="0" dirty="0">
                <a:solidFill>
                  <a:schemeClr val="accent5"/>
                </a:solidFill>
                <a:latin typeface="Segoe UI Light" panose="020B0502040204020203" pitchFamily="34" charset="0"/>
                <a:cs typeface="Segoe UI Light" panose="020B0502040204020203" pitchFamily="34" charset="0"/>
              </a:rPr>
              <a:t>Band on the Run </a:t>
            </a:r>
            <a:br>
              <a:rPr lang="en-GB" b="0" dirty="0">
                <a:solidFill>
                  <a:schemeClr val="accent5"/>
                </a:solidFill>
                <a:latin typeface="Segoe UI Light" panose="020B0502040204020203" pitchFamily="34" charset="0"/>
                <a:cs typeface="Segoe UI Light" panose="020B0502040204020203" pitchFamily="34" charset="0"/>
              </a:rPr>
            </a:br>
            <a:br>
              <a:rPr lang="en-GB" b="0" dirty="0">
                <a:solidFill>
                  <a:schemeClr val="accent5"/>
                </a:solidFill>
                <a:latin typeface="Segoe UI Light" panose="020B0502040204020203" pitchFamily="34" charset="0"/>
                <a:cs typeface="Segoe UI Light" panose="020B0502040204020203" pitchFamily="34" charset="0"/>
              </a:rPr>
            </a:br>
            <a:r>
              <a:rPr lang="en-GB" b="0" dirty="0">
                <a:solidFill>
                  <a:schemeClr val="accent5"/>
                </a:solidFill>
                <a:latin typeface="Segoe UI Light" panose="020B0502040204020203" pitchFamily="34" charset="0"/>
                <a:cs typeface="Segoe UI Light" panose="020B0502040204020203" pitchFamily="34" charset="0"/>
              </a:rPr>
              <a:t>Architecture</a:t>
            </a:r>
          </a:p>
        </p:txBody>
      </p:sp>
      <p:pic>
        <p:nvPicPr>
          <p:cNvPr id="9" name="Picture 8"/>
          <p:cNvPicPr>
            <a:picLocks noChangeAspect="1"/>
          </p:cNvPicPr>
          <p:nvPr/>
        </p:nvPicPr>
        <p:blipFill>
          <a:blip r:embed="rId2"/>
          <a:stretch>
            <a:fillRect/>
          </a:stretch>
        </p:blipFill>
        <p:spPr>
          <a:xfrm>
            <a:off x="5222150" y="0"/>
            <a:ext cx="6969850" cy="6866745"/>
          </a:xfrm>
          <a:prstGeom prst="rect">
            <a:avLst/>
          </a:prstGeom>
        </p:spPr>
      </p:pic>
    </p:spTree>
    <p:extLst>
      <p:ext uri="{BB962C8B-B14F-4D97-AF65-F5344CB8AC3E}">
        <p14:creationId xmlns:p14="http://schemas.microsoft.com/office/powerpoint/2010/main" val="2418951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0756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9239" y="205487"/>
            <a:ext cx="11653523" cy="982133"/>
          </a:xfrm>
          <a:prstGeom prst="rect">
            <a:avLst/>
          </a:prstGeom>
        </p:spPr>
        <p:txBody>
          <a:bodyPr>
            <a:normAutofit/>
          </a:bodyPr>
          <a:lstStyle/>
          <a:p>
            <a:r>
              <a:rPr lang="en-US" b="0" dirty="0">
                <a:solidFill>
                  <a:srgbClr val="0070C0"/>
                </a:solidFill>
              </a:rPr>
              <a:t> …. to this</a:t>
            </a:r>
            <a:endParaRPr lang="en-US" sz="4000" b="0" dirty="0">
              <a:solidFill>
                <a:srgbClr val="0070C0"/>
              </a:solidFill>
            </a:endParaRPr>
          </a:p>
        </p:txBody>
      </p:sp>
      <p:pic>
        <p:nvPicPr>
          <p:cNvPr id="6" name="Picture 5"/>
          <p:cNvPicPr>
            <a:picLocks noChangeAspect="1"/>
          </p:cNvPicPr>
          <p:nvPr/>
        </p:nvPicPr>
        <p:blipFill>
          <a:blip r:embed="rId2"/>
          <a:stretch>
            <a:fillRect/>
          </a:stretch>
        </p:blipFill>
        <p:spPr>
          <a:xfrm>
            <a:off x="2616454" y="1330495"/>
            <a:ext cx="6959091" cy="4905396"/>
          </a:xfrm>
          <a:prstGeom prst="rect">
            <a:avLst/>
          </a:prstGeom>
        </p:spPr>
      </p:pic>
    </p:spTree>
    <p:extLst>
      <p:ext uri="{BB962C8B-B14F-4D97-AF65-F5344CB8AC3E}">
        <p14:creationId xmlns:p14="http://schemas.microsoft.com/office/powerpoint/2010/main" val="2226340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12192000" cy="693413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8" name="Rectangle 77"/>
          <p:cNvSpPr/>
          <p:nvPr/>
        </p:nvSpPr>
        <p:spPr bwMode="auto">
          <a:xfrm>
            <a:off x="124771" y="91137"/>
            <a:ext cx="11877497" cy="437753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ea typeface="Segoe UI" pitchFamily="34" charset="0"/>
                <a:cs typeface="Segoe UI" pitchFamily="34" charset="0"/>
              </a:rPr>
              <a:t>Platform Services (“micro-services”)</a:t>
            </a:r>
          </a:p>
        </p:txBody>
      </p:sp>
      <p:sp>
        <p:nvSpPr>
          <p:cNvPr id="75" name="Rectangle 74"/>
          <p:cNvSpPr/>
          <p:nvPr/>
        </p:nvSpPr>
        <p:spPr bwMode="auto">
          <a:xfrm>
            <a:off x="348143" y="522379"/>
            <a:ext cx="1517289" cy="389696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FF"/>
                </a:solidFill>
                <a:ea typeface="Segoe UI" pitchFamily="34" charset="0"/>
                <a:cs typeface="Segoe UI" pitchFamily="34" charset="0"/>
              </a:rPr>
              <a:t>Security &amp; Management</a:t>
            </a:r>
          </a:p>
        </p:txBody>
      </p:sp>
      <p:sp>
        <p:nvSpPr>
          <p:cNvPr id="87" name="Rectangle 86"/>
          <p:cNvSpPr/>
          <p:nvPr/>
        </p:nvSpPr>
        <p:spPr bwMode="auto">
          <a:xfrm>
            <a:off x="0" y="4468669"/>
            <a:ext cx="12192000" cy="2404834"/>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ea typeface="Segoe UI" pitchFamily="34" charset="0"/>
                <a:cs typeface="Segoe UI" pitchFamily="34" charset="0"/>
              </a:rPr>
              <a:t>Infrastructure Services</a:t>
            </a:r>
          </a:p>
        </p:txBody>
      </p:sp>
      <p:sp>
        <p:nvSpPr>
          <p:cNvPr id="31" name="Rectangle 30"/>
          <p:cNvSpPr/>
          <p:nvPr/>
        </p:nvSpPr>
        <p:spPr bwMode="auto">
          <a:xfrm>
            <a:off x="124771" y="4834576"/>
            <a:ext cx="2577487" cy="77387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32" name="Rectangle 31"/>
          <p:cNvSpPr/>
          <p:nvPr/>
        </p:nvSpPr>
        <p:spPr bwMode="auto">
          <a:xfrm>
            <a:off x="2879912" y="4834576"/>
            <a:ext cx="2835269"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56" name="Rectangle 55"/>
          <p:cNvSpPr/>
          <p:nvPr/>
        </p:nvSpPr>
        <p:spPr bwMode="auto">
          <a:xfrm>
            <a:off x="-140398" y="5735057"/>
            <a:ext cx="12393406" cy="107584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gradFill>
                  <a:gsLst>
                    <a:gs pos="0">
                      <a:srgbClr val="FFFFFF"/>
                    </a:gs>
                    <a:gs pos="100000">
                      <a:srgbClr val="FFFFFF"/>
                    </a:gs>
                  </a:gsLst>
                  <a:lin ang="5400000" scaled="0"/>
                </a:gradFill>
                <a:ea typeface="Segoe UI" pitchFamily="34" charset="0"/>
                <a:cs typeface="Segoe UI" pitchFamily="34" charset="0"/>
              </a:rPr>
              <a:t>Datacenter Infrastructure (24 Regions, 19 Online)</a:t>
            </a:r>
          </a:p>
        </p:txBody>
      </p:sp>
      <p:grpSp>
        <p:nvGrpSpPr>
          <p:cNvPr id="5" name="Group 4"/>
          <p:cNvGrpSpPr/>
          <p:nvPr/>
        </p:nvGrpSpPr>
        <p:grpSpPr>
          <a:xfrm>
            <a:off x="-246426" y="6169666"/>
            <a:ext cx="12602556" cy="764951"/>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185429" y="523890"/>
            <a:ext cx="3613920" cy="1403307"/>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grpSp>
        <p:nvGrpSpPr>
          <p:cNvPr id="395" name="Group 394"/>
          <p:cNvGrpSpPr/>
          <p:nvPr/>
        </p:nvGrpSpPr>
        <p:grpSpPr>
          <a:xfrm>
            <a:off x="1975470" y="3533308"/>
            <a:ext cx="2358557" cy="823962"/>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grpSp>
      <p:grpSp>
        <p:nvGrpSpPr>
          <p:cNvPr id="387" name="Group 386"/>
          <p:cNvGrpSpPr/>
          <p:nvPr/>
        </p:nvGrpSpPr>
        <p:grpSpPr>
          <a:xfrm>
            <a:off x="4541152" y="2067271"/>
            <a:ext cx="2740792" cy="2290000"/>
            <a:chOff x="5864958" y="2910816"/>
            <a:chExt cx="2795751" cy="2335919"/>
          </a:xfrm>
          <a:solidFill>
            <a:srgbClr val="B4A0FF"/>
          </a:solidFill>
        </p:grpSpPr>
        <p:sp>
          <p:nvSpPr>
            <p:cNvPr id="39" name="Rectangle 38"/>
            <p:cNvSpPr/>
            <p:nvPr/>
          </p:nvSpPr>
          <p:spPr bwMode="auto">
            <a:xfrm>
              <a:off x="5864958" y="2910816"/>
              <a:ext cx="2795751" cy="2335919"/>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Analytics &amp; </a:t>
              </a:r>
              <a:r>
                <a:rPr lang="en-US" sz="1176" b="1" kern="0" dirty="0" err="1">
                  <a:gradFill>
                    <a:gsLst>
                      <a:gs pos="0">
                        <a:srgbClr val="FFFFFF"/>
                      </a:gs>
                      <a:gs pos="100000">
                        <a:srgbClr val="FFFFFF"/>
                      </a:gs>
                    </a:gsLst>
                    <a:lin ang="5400000" scaled="0"/>
                  </a:gradFill>
                  <a:ea typeface="Segoe UI" pitchFamily="34" charset="0"/>
                  <a:cs typeface="Segoe UI" pitchFamily="34" charset="0"/>
                </a:rPr>
                <a:t>IoT</a:t>
              </a:r>
              <a:endParaRPr lang="en-US" sz="1176"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a:grpFill/>
          </p:grpSpPr>
          <p:sp>
            <p:nvSpPr>
              <p:cNvPr id="181" name="TextBox 180"/>
              <p:cNvSpPr txBox="1"/>
              <p:nvPr/>
            </p:nvSpPr>
            <p:spPr>
              <a:xfrm>
                <a:off x="6617233" y="3498385"/>
                <a:ext cx="659156" cy="301105"/>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a:grpFill/>
            </p:spPr>
          </p:pic>
        </p:grpSp>
        <p:grpSp>
          <p:nvGrpSpPr>
            <p:cNvPr id="382" name="Group 381"/>
            <p:cNvGrpSpPr/>
            <p:nvPr/>
          </p:nvGrpSpPr>
          <p:grpSpPr>
            <a:xfrm>
              <a:off x="7430331" y="3487300"/>
              <a:ext cx="1012136" cy="319344"/>
              <a:chOff x="7430331" y="3487300"/>
              <a:chExt cx="1012136" cy="319344"/>
            </a:xfrm>
            <a:grpFill/>
          </p:grpSpPr>
          <p:sp>
            <p:nvSpPr>
              <p:cNvPr id="183" name="TextBox 182"/>
              <p:cNvSpPr txBox="1"/>
              <p:nvPr/>
            </p:nvSpPr>
            <p:spPr>
              <a:xfrm>
                <a:off x="7783311" y="3505539"/>
                <a:ext cx="659156" cy="301105"/>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a:grpFill/>
            </p:spPr>
          </p:pic>
        </p:grpSp>
        <p:grpSp>
          <p:nvGrpSpPr>
            <p:cNvPr id="383" name="Group 382"/>
            <p:cNvGrpSpPr/>
            <p:nvPr/>
          </p:nvGrpSpPr>
          <p:grpSpPr>
            <a:xfrm>
              <a:off x="6197972" y="4617996"/>
              <a:ext cx="1022705" cy="345461"/>
              <a:chOff x="6197972" y="4617996"/>
              <a:chExt cx="1022705" cy="345461"/>
            </a:xfrm>
            <a:grpFill/>
          </p:grpSpPr>
          <p:sp>
            <p:nvSpPr>
              <p:cNvPr id="185" name="TextBox 184"/>
              <p:cNvSpPr txBox="1"/>
              <p:nvPr/>
            </p:nvSpPr>
            <p:spPr>
              <a:xfrm>
                <a:off x="6561521" y="4662352"/>
                <a:ext cx="659156" cy="301105"/>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a:grpFill/>
            </p:spPr>
          </p:pic>
        </p:grpSp>
        <p:grpSp>
          <p:nvGrpSpPr>
            <p:cNvPr id="384" name="Group 383"/>
            <p:cNvGrpSpPr/>
            <p:nvPr/>
          </p:nvGrpSpPr>
          <p:grpSpPr>
            <a:xfrm>
              <a:off x="6228800" y="4056656"/>
              <a:ext cx="1002965" cy="334571"/>
              <a:chOff x="6228800" y="4056656"/>
              <a:chExt cx="1002965" cy="334571"/>
            </a:xfrm>
            <a:grpFill/>
          </p:grpSpPr>
          <p:sp>
            <p:nvSpPr>
              <p:cNvPr id="187" name="TextBox 186"/>
              <p:cNvSpPr txBox="1"/>
              <p:nvPr/>
            </p:nvSpPr>
            <p:spPr>
              <a:xfrm>
                <a:off x="6572609" y="4090122"/>
                <a:ext cx="659156" cy="301105"/>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a:grpFill/>
            </p:spPr>
          </p:pic>
        </p:grpSp>
        <p:grpSp>
          <p:nvGrpSpPr>
            <p:cNvPr id="385" name="Group 384"/>
            <p:cNvGrpSpPr/>
            <p:nvPr/>
          </p:nvGrpSpPr>
          <p:grpSpPr>
            <a:xfrm>
              <a:off x="7428168" y="4064595"/>
              <a:ext cx="1005670" cy="327678"/>
              <a:chOff x="7428168" y="4064595"/>
              <a:chExt cx="1005670" cy="327678"/>
            </a:xfrm>
            <a:grpFill/>
          </p:grpSpPr>
          <p:sp>
            <p:nvSpPr>
              <p:cNvPr id="189" name="TextBox 188"/>
              <p:cNvSpPr txBox="1"/>
              <p:nvPr/>
            </p:nvSpPr>
            <p:spPr>
              <a:xfrm>
                <a:off x="7774682" y="4091168"/>
                <a:ext cx="659156" cy="301105"/>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 and Event</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a:grpFill/>
            </p:spPr>
          </p:pic>
        </p:grpSp>
        <p:grpSp>
          <p:nvGrpSpPr>
            <p:cNvPr id="386" name="Group 385"/>
            <p:cNvGrpSpPr/>
            <p:nvPr/>
          </p:nvGrpSpPr>
          <p:grpSpPr>
            <a:xfrm>
              <a:off x="7466284" y="4661302"/>
              <a:ext cx="989338" cy="296656"/>
              <a:chOff x="7466284" y="4661302"/>
              <a:chExt cx="989338" cy="296656"/>
            </a:xfrm>
            <a:grpFill/>
          </p:grpSpPr>
          <p:sp>
            <p:nvSpPr>
              <p:cNvPr id="191" name="TextBox 190"/>
              <p:cNvSpPr txBox="1"/>
              <p:nvPr/>
            </p:nvSpPr>
            <p:spPr>
              <a:xfrm>
                <a:off x="7796466" y="4676797"/>
                <a:ext cx="659156" cy="258458"/>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a:grpFill/>
            </p:spPr>
          </p:pic>
        </p:grpSp>
      </p:grpSp>
      <p:grpSp>
        <p:nvGrpSpPr>
          <p:cNvPr id="334" name="Group 333"/>
          <p:cNvGrpSpPr/>
          <p:nvPr/>
        </p:nvGrpSpPr>
        <p:grpSpPr>
          <a:xfrm>
            <a:off x="548432" y="1605940"/>
            <a:ext cx="992677" cy="31511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48432" y="2129616"/>
            <a:ext cx="955414" cy="30490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48432" y="2651005"/>
            <a:ext cx="988673" cy="33051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48433" y="1162455"/>
            <a:ext cx="980472" cy="341210"/>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48432" y="3132872"/>
            <a:ext cx="986875" cy="3533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80" name="Group 379"/>
          <p:cNvGrpSpPr/>
          <p:nvPr/>
        </p:nvGrpSpPr>
        <p:grpSpPr>
          <a:xfrm>
            <a:off x="1958629" y="2071811"/>
            <a:ext cx="2379444" cy="1324462"/>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grpSp>
        <p:nvGrpSpPr>
          <p:cNvPr id="336" name="Group 335"/>
          <p:cNvGrpSpPr/>
          <p:nvPr/>
        </p:nvGrpSpPr>
        <p:grpSpPr>
          <a:xfrm>
            <a:off x="548432" y="3577901"/>
            <a:ext cx="1004508" cy="311036"/>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234134" y="531051"/>
            <a:ext cx="1539076" cy="38796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solidFill>
                  <a:srgbClr val="FFFFFF"/>
                </a:solidFill>
                <a:ea typeface="Segoe UI" pitchFamily="34" charset="0"/>
                <a:cs typeface="Segoe UI" pitchFamily="34" charset="0"/>
              </a:rPr>
              <a:t>Hybrid</a:t>
            </a:r>
          </a:p>
          <a:p>
            <a:pPr algn="ctr" defTabSz="895923" fontAlgn="base">
              <a:lnSpc>
                <a:spcPct val="90000"/>
              </a:lnSpc>
            </a:pPr>
            <a:r>
              <a:rPr lang="en-US" sz="1176" b="1" kern="0" dirty="0">
                <a:solidFill>
                  <a:srgbClr val="FFFFFF"/>
                </a:solidFill>
                <a:ea typeface="Segoe UI" pitchFamily="34" charset="0"/>
                <a:cs typeface="Segoe UI" pitchFamily="34" charset="0"/>
              </a:rPr>
              <a:t>Operations</a:t>
            </a:r>
            <a:endParaRPr lang="en-US" sz="1274" b="1" kern="0" dirty="0">
              <a:solidFill>
                <a:srgbClr val="FFFFFF"/>
              </a:solidFill>
              <a:ea typeface="Segoe UI" pitchFamily="34" charset="0"/>
              <a:cs typeface="Segoe UI" pitchFamily="34" charset="0"/>
            </a:endParaRPr>
          </a:p>
        </p:txBody>
      </p:sp>
      <p:grpSp>
        <p:nvGrpSpPr>
          <p:cNvPr id="338" name="Group 337"/>
          <p:cNvGrpSpPr/>
          <p:nvPr/>
        </p:nvGrpSpPr>
        <p:grpSpPr>
          <a:xfrm>
            <a:off x="10487151" y="2218256"/>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70282" y="4045029"/>
            <a:ext cx="985974" cy="32452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4913" y="3613197"/>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78878" y="3191184"/>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09" y="4834576"/>
            <a:ext cx="6168065"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Networking</a:t>
            </a:r>
          </a:p>
        </p:txBody>
      </p:sp>
      <p:grpSp>
        <p:nvGrpSpPr>
          <p:cNvPr id="394" name="Group 393"/>
          <p:cNvGrpSpPr/>
          <p:nvPr/>
        </p:nvGrpSpPr>
        <p:grpSpPr>
          <a:xfrm>
            <a:off x="7446479" y="2069771"/>
            <a:ext cx="2685203" cy="2287499"/>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6207" y="2667696"/>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solidFill>
                <a:srgbClr val="FFFFFF"/>
              </a:solidFill>
            </a:endParaRPr>
          </a:p>
        </p:txBody>
      </p:sp>
      <p:grpSp>
        <p:nvGrpSpPr>
          <p:cNvPr id="337" name="Group 336"/>
          <p:cNvGrpSpPr/>
          <p:nvPr/>
        </p:nvGrpSpPr>
        <p:grpSpPr>
          <a:xfrm>
            <a:off x="10506680" y="1173191"/>
            <a:ext cx="991400" cy="327746"/>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10" y="5128963"/>
            <a:ext cx="826979" cy="339375"/>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227" name="Picture 226"/>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471116" y="5115782"/>
            <a:ext cx="796821" cy="3524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Express</a:t>
              </a:r>
            </a:p>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228" name="Picture 227"/>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4314" y="5128966"/>
            <a:ext cx="897435" cy="3562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6509" y="5128965"/>
            <a:ext cx="818804" cy="3562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8765" y="5128964"/>
            <a:ext cx="819786" cy="3562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38468" y="5134866"/>
            <a:ext cx="792310" cy="349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235" name="Picture 23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6520" y="1638549"/>
            <a:ext cx="953052" cy="337380"/>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a:stretch>
              <a:fillRect/>
            </a:stretch>
          </p:blipFill>
          <p:spPr>
            <a:xfrm>
              <a:off x="11248838" y="2615973"/>
              <a:ext cx="245456" cy="317924"/>
            </a:xfrm>
            <a:prstGeom prst="rect">
              <a:avLst/>
            </a:prstGeom>
          </p:spPr>
        </p:pic>
      </p:grpSp>
      <p:grpSp>
        <p:nvGrpSpPr>
          <p:cNvPr id="238" name="Group 237"/>
          <p:cNvGrpSpPr/>
          <p:nvPr/>
        </p:nvGrpSpPr>
        <p:grpSpPr>
          <a:xfrm>
            <a:off x="9308537" y="5128638"/>
            <a:ext cx="903525" cy="33961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89" name="Picture 8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8980" y="5128638"/>
            <a:ext cx="853288" cy="33961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6749" y="2710860"/>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0879" y="522379"/>
            <a:ext cx="2066717" cy="14048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7961175" y="522379"/>
            <a:ext cx="2203022" cy="14048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5750" y="5134866"/>
            <a:ext cx="844806" cy="349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grpSp>
        <p:nvGrpSpPr>
          <p:cNvPr id="417" name="Group 416"/>
          <p:cNvGrpSpPr/>
          <p:nvPr/>
        </p:nvGrpSpPr>
        <p:grpSpPr>
          <a:xfrm>
            <a:off x="548432" y="4047160"/>
            <a:ext cx="988565" cy="303165"/>
            <a:chOff x="559429" y="4065187"/>
            <a:chExt cx="1008388" cy="309244"/>
          </a:xfrm>
        </p:grpSpPr>
        <p:pic>
          <p:nvPicPr>
            <p:cNvPr id="413" name="Picture 412"/>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562" y="5128638"/>
            <a:ext cx="772956" cy="339616"/>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 name="Picture 3"/>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2661" y="5128638"/>
            <a:ext cx="853288" cy="33961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 name="Picture 9"/>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467" y="5128963"/>
            <a:ext cx="813311" cy="339375"/>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12" name="Picture 11"/>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Tree>
    <p:extLst>
      <p:ext uri="{BB962C8B-B14F-4D97-AF65-F5344CB8AC3E}">
        <p14:creationId xmlns:p14="http://schemas.microsoft.com/office/powerpoint/2010/main" val="2903032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403224" y="2321171"/>
            <a:ext cx="463664" cy="213342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410833" y="5151585"/>
            <a:ext cx="520199" cy="639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370178" y="5005630"/>
            <a:ext cx="2095724" cy="98606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Recommendations,</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customer churn,</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nvGrpSpPr>
          <p:cNvPr id="15" name="Group 14"/>
          <p:cNvGrpSpPr/>
          <p:nvPr/>
        </p:nvGrpSpPr>
        <p:grpSpPr>
          <a:xfrm>
            <a:off x="8370178" y="3913902"/>
            <a:ext cx="2095725" cy="98606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95014" cy="278760"/>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5" name="Group 24"/>
          <p:cNvGrpSpPr/>
          <p:nvPr/>
        </p:nvGrpSpPr>
        <p:grpSpPr>
          <a:xfrm>
            <a:off x="8360273" y="2832422"/>
            <a:ext cx="2105631" cy="98606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370178" y="1753023"/>
            <a:ext cx="2095726" cy="98606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86" name="Rectangle 85"/>
            <p:cNvSpPr/>
            <p:nvPr/>
          </p:nvSpPr>
          <p:spPr>
            <a:xfrm>
              <a:off x="9204619" y="2421304"/>
              <a:ext cx="736862" cy="278760"/>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Power BI</a:t>
              </a:r>
            </a:p>
          </p:txBody>
        </p:sp>
      </p:grpSp>
      <p:grpSp>
        <p:nvGrpSpPr>
          <p:cNvPr id="24" name="Group 23"/>
          <p:cNvGrpSpPr/>
          <p:nvPr/>
        </p:nvGrpSpPr>
        <p:grpSpPr>
          <a:xfrm>
            <a:off x="6154506" y="1755687"/>
            <a:ext cx="2323554" cy="4235175"/>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Machine Learning </a:t>
              </a:r>
              <a:b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7728" y="4360197"/>
              <a:ext cx="428269" cy="310126"/>
            </a:xfrm>
            <a:prstGeom prst="rect">
              <a:avLst/>
            </a:prstGeom>
          </p:spPr>
        </p:pic>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7414" y="5026497"/>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25997" y="4293375"/>
              <a:ext cx="1457831" cy="461665"/>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HDInsight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(Hadoop and Spark)</a:t>
              </a:r>
            </a:p>
          </p:txBody>
        </p:sp>
        <p:sp>
          <p:nvSpPr>
            <p:cNvPr id="85" name="Rectangle 84"/>
            <p:cNvSpPr/>
            <p:nvPr/>
          </p:nvSpPr>
          <p:spPr>
            <a:xfrm>
              <a:off x="6844706" y="4954772"/>
              <a:ext cx="1205010" cy="46166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83" name="Freeform 389"/>
          <p:cNvSpPr>
            <a:spLocks noEditPoints="1"/>
          </p:cNvSpPr>
          <p:nvPr/>
        </p:nvSpPr>
        <p:spPr bwMode="auto">
          <a:xfrm>
            <a:off x="8886475" y="338353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endParaRPr>
          </a:p>
        </p:txBody>
      </p:sp>
      <p:sp>
        <p:nvSpPr>
          <p:cNvPr id="5" name="Title 1"/>
          <p:cNvSpPr>
            <a:spLocks noGrp="1"/>
          </p:cNvSpPr>
          <p:nvPr>
            <p:ph type="title"/>
          </p:nvPr>
        </p:nvSpPr>
        <p:spPr>
          <a:xfrm>
            <a:off x="555254" y="201058"/>
            <a:ext cx="11018330" cy="1325562"/>
          </a:xfrm>
          <a:prstGeom prst="rect">
            <a:avLst/>
          </a:prstGeom>
        </p:spPr>
        <p:txBody>
          <a:bodyPr>
            <a:normAutofit/>
          </a:bodyPr>
          <a:lstStyle/>
          <a:p>
            <a:pPr algn="ctr"/>
            <a:r>
              <a:rPr lang="en-US" sz="4000" b="0" dirty="0">
                <a:solidFill>
                  <a:srgbClr val="0070C0"/>
                </a:solidFill>
              </a:rPr>
              <a:t>Analytics and IoT - </a:t>
            </a:r>
            <a:r>
              <a:rPr lang="en-US" sz="3600" b="0" dirty="0">
                <a:solidFill>
                  <a:srgbClr val="0070C0"/>
                </a:solidFill>
              </a:rPr>
              <a:t>Transform data into intelligent action</a:t>
            </a:r>
          </a:p>
        </p:txBody>
      </p:sp>
      <p:sp>
        <p:nvSpPr>
          <p:cNvPr id="20" name="Rectangle 19"/>
          <p:cNvSpPr/>
          <p:nvPr/>
        </p:nvSpPr>
        <p:spPr>
          <a:xfrm>
            <a:off x="380606" y="6078706"/>
            <a:ext cx="668324" cy="333489"/>
          </a:xfrm>
          <a:prstGeom prst="rect">
            <a:avLst/>
          </a:prstGeom>
        </p:spPr>
        <p:txBody>
          <a:bodyPr wrap="none">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0801" y="2091264"/>
            <a:ext cx="1520654" cy="3739169"/>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3" name="TextBox 2"/>
            <p:cNvSpPr txBox="1"/>
            <p:nvPr/>
          </p:nvSpPr>
          <p:spPr>
            <a:xfrm>
              <a:off x="290952" y="2519818"/>
              <a:ext cx="1239881" cy="61397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Business </a:t>
              </a:r>
              <a:b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Custom </a:t>
              </a:r>
              <a:b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110" name="TextBox 109"/>
            <p:cNvSpPr txBox="1"/>
            <p:nvPr/>
          </p:nvSpPr>
          <p:spPr>
            <a:xfrm>
              <a:off x="276231" y="5332876"/>
              <a:ext cx="1551146" cy="61397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Sensors </a:t>
              </a:r>
              <a:b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grpSp>
      <p:sp>
        <p:nvSpPr>
          <p:cNvPr id="21" name="Rectangle 20"/>
          <p:cNvSpPr/>
          <p:nvPr/>
        </p:nvSpPr>
        <p:spPr>
          <a:xfrm>
            <a:off x="5123400" y="6078705"/>
            <a:ext cx="1407879" cy="338378"/>
          </a:xfrm>
          <a:prstGeom prst="rect">
            <a:avLst/>
          </a:prstGeom>
        </p:spPr>
        <p:txBody>
          <a:bodyPr wrap="none">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solidFill>
                  <a:schemeClr val="accent1">
                    <a:lumMod val="60000"/>
                    <a:lumOff val="40000"/>
                  </a:schemeClr>
                </a:solidFill>
                <a:effectLst/>
                <a:uLnTx/>
                <a:uFillTx/>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20763" y="6117374"/>
            <a:ext cx="3416476"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a:xfrm>
            <a:off x="10915445" y="6078705"/>
            <a:ext cx="876912" cy="338378"/>
          </a:xfrm>
          <a:prstGeom prst="rect">
            <a:avLst/>
          </a:prstGeom>
        </p:spPr>
        <p:txBody>
          <a:bodyPr wrap="none">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705717" y="3016192"/>
            <a:ext cx="1215508" cy="1033688"/>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grpSp>
        <p:sp>
          <p:nvSpPr>
            <p:cNvPr id="119" name="TextBox 118"/>
            <p:cNvSpPr txBox="1"/>
            <p:nvPr/>
          </p:nvSpPr>
          <p:spPr>
            <a:xfrm>
              <a:off x="10920388" y="3380620"/>
              <a:ext cx="1239881" cy="454697"/>
            </a:xfrm>
            <a:prstGeom prst="rect">
              <a:avLst/>
            </a:prstGeom>
            <a:noFill/>
          </p:spPr>
          <p:txBody>
            <a:bodyPr wrap="square" lIns="179259" tIns="143407" rIns="179259" bIns="143407" rtlCol="0">
              <a:spAutoFit/>
            </a:bodyPr>
            <a:lstStyle/>
            <a:p>
              <a:pPr marL="0" marR="0" lvl="0" indent="0" algn="ctr"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0866888" y="4667611"/>
            <a:ext cx="1055875" cy="1282933"/>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grpSp>
        <p:sp>
          <p:nvSpPr>
            <p:cNvPr id="124" name="TextBox 123"/>
            <p:cNvSpPr txBox="1"/>
            <p:nvPr/>
          </p:nvSpPr>
          <p:spPr>
            <a:xfrm>
              <a:off x="11084791" y="5455396"/>
              <a:ext cx="1077047" cy="61397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Automated </a:t>
              </a:r>
              <a:b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651341" y="6117374"/>
            <a:ext cx="3750854"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8" name="Group 7"/>
          <p:cNvGrpSpPr/>
          <p:nvPr/>
        </p:nvGrpSpPr>
        <p:grpSpPr>
          <a:xfrm>
            <a:off x="3936435" y="1755687"/>
            <a:ext cx="2328066" cy="4235175"/>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Rectangle 80"/>
            <p:cNvSpPr/>
            <p:nvPr/>
          </p:nvSpPr>
          <p:spPr>
            <a:xfrm>
              <a:off x="4508069" y="3352325"/>
              <a:ext cx="1144929" cy="46166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 Lake store</a:t>
              </a: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2" name="Rectangle 81"/>
            <p:cNvSpPr/>
            <p:nvPr/>
          </p:nvSpPr>
          <p:spPr>
            <a:xfrm>
              <a:off x="4489683" y="4446182"/>
              <a:ext cx="1463542" cy="453970"/>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a:t>
              </a: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SQL Data Warehouse</a:t>
              </a:r>
              <a:endParaRPr kumimoji="0" lang="en-US" sz="1127"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7" name="Group 6"/>
          <p:cNvGrpSpPr/>
          <p:nvPr/>
        </p:nvGrpSpPr>
        <p:grpSpPr>
          <a:xfrm>
            <a:off x="1720762" y="1755687"/>
            <a:ext cx="2325667" cy="4235175"/>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marL="0" marR="0" lvl="0" indent="0" defTabSz="878004"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000000"/>
                </a:solidFill>
                <a:effectLst/>
                <a:uLnTx/>
                <a:uFillTx/>
                <a:ea typeface="MS PGothic" charset="0"/>
              </a:endParaRPr>
            </a:p>
          </p:txBody>
        </p:sp>
        <p:pic>
          <p:nvPicPr>
            <p:cNvPr id="78" name="Picture 7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 Factory </a:t>
              </a: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9" name="Rectangle 78"/>
            <p:cNvSpPr/>
            <p:nvPr/>
          </p:nvSpPr>
          <p:spPr>
            <a:xfrm>
              <a:off x="2295424" y="3922283"/>
              <a:ext cx="999313" cy="46166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 Catalog</a:t>
              </a: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0" name="Rectangle 79"/>
            <p:cNvSpPr/>
            <p:nvPr/>
          </p:nvSpPr>
          <p:spPr>
            <a:xfrm>
              <a:off x="2295424" y="4954772"/>
              <a:ext cx="689967" cy="46333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IoT Hub</a:t>
              </a: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143" name="Rectangle 142"/>
          <p:cNvSpPr/>
          <p:nvPr/>
        </p:nvSpPr>
        <p:spPr>
          <a:xfrm>
            <a:off x="6701480" y="3512545"/>
            <a:ext cx="1608627" cy="45259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Data Lake analytics service</a:t>
            </a:r>
          </a:p>
        </p:txBody>
      </p:sp>
      <p:pic>
        <p:nvPicPr>
          <p:cNvPr id="163" name="Picture 2" descr="image001"/>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7" t="10154" r="91093" b="54655"/>
          <a:stretch/>
        </p:blipFill>
        <p:spPr bwMode="auto">
          <a:xfrm>
            <a:off x="6236660" y="3520845"/>
            <a:ext cx="444706" cy="4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3308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93309" y="1754059"/>
            <a:ext cx="4999892" cy="2387600"/>
          </a:xfrm>
        </p:spPr>
        <p:txBody>
          <a:bodyPr/>
          <a:lstStyle/>
          <a:p>
            <a:r>
              <a:rPr lang="en-US" sz="3600" dirty="0">
                <a:solidFill>
                  <a:srgbClr val="0070C0"/>
                </a:solidFill>
              </a:rPr>
              <a:t>Connect &amp; Control</a:t>
            </a:r>
            <a:br>
              <a:rPr lang="en-US" dirty="0">
                <a:solidFill>
                  <a:srgbClr val="0070C0"/>
                </a:solidFill>
              </a:rPr>
            </a:br>
            <a:r>
              <a:rPr lang="en-US" dirty="0">
                <a:solidFill>
                  <a:srgbClr val="0070C0"/>
                </a:solidFill>
              </a:rPr>
              <a:t>Azure IoT Hub</a:t>
            </a:r>
            <a:endParaRPr lang="en-GB" dirty="0">
              <a:solidFill>
                <a:srgbClr val="0070C0"/>
              </a:solidFill>
            </a:endParaRPr>
          </a:p>
        </p:txBody>
      </p:sp>
      <p:sp>
        <p:nvSpPr>
          <p:cNvPr id="10" name="Freeform 9"/>
          <p:cNvSpPr>
            <a:spLocks noChangeAspect="1"/>
          </p:cNvSpPr>
          <p:nvPr/>
        </p:nvSpPr>
        <p:spPr bwMode="auto">
          <a:xfrm rot="5280000">
            <a:off x="7339315" y="2184641"/>
            <a:ext cx="1958498" cy="2490359"/>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843352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0" dirty="0">
                <a:solidFill>
                  <a:schemeClr val="accent1"/>
                </a:solidFill>
              </a:rPr>
              <a:t>Azure IoT Hub</a:t>
            </a:r>
          </a:p>
        </p:txBody>
      </p:sp>
      <p:sp>
        <p:nvSpPr>
          <p:cNvPr id="4" name="Text Placeholder 2"/>
          <p:cNvSpPr txBox="1">
            <a:spLocks/>
          </p:cNvSpPr>
          <p:nvPr/>
        </p:nvSpPr>
        <p:spPr>
          <a:xfrm>
            <a:off x="140854" y="1491018"/>
            <a:ext cx="3340256" cy="4706673"/>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Telemetry ingestion</a:t>
            </a: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Millions of devices</a:t>
            </a: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Secure bi-directional communication</a:t>
            </a: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AMQP, HTTP, MQTT, custom protocols</a:t>
            </a: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Multiple platforms device SDKs</a:t>
            </a: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48" name="Group 47"/>
          <p:cNvGrpSpPr/>
          <p:nvPr/>
        </p:nvGrpSpPr>
        <p:grpSpPr>
          <a:xfrm>
            <a:off x="3791912" y="2108200"/>
            <a:ext cx="8130850" cy="3673744"/>
            <a:chOff x="990580" y="2087741"/>
            <a:chExt cx="10056831" cy="4197804"/>
          </a:xfrm>
          <a:solidFill>
            <a:srgbClr val="0070C0"/>
          </a:solidFill>
        </p:grpSpPr>
        <p:sp>
          <p:nvSpPr>
            <p:cNvPr id="49" name="Field gateway"/>
            <p:cNvSpPr/>
            <p:nvPr/>
          </p:nvSpPr>
          <p:spPr>
            <a:xfrm>
              <a:off x="2424904" y="3602557"/>
              <a:ext cx="942860" cy="1501590"/>
            </a:xfrm>
            <a:prstGeom prst="rect">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Field gateway</a:t>
              </a:r>
            </a:p>
          </p:txBody>
        </p:sp>
        <p:sp>
          <p:nvSpPr>
            <p:cNvPr id="50" name="Cloud protocol"/>
            <p:cNvSpPr/>
            <p:nvPr/>
          </p:nvSpPr>
          <p:spPr>
            <a:xfrm>
              <a:off x="3771776" y="2735433"/>
              <a:ext cx="957410" cy="1501590"/>
            </a:xfrm>
            <a:prstGeom prst="rect">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Cloud protocol</a:t>
              </a:r>
            </a:p>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gateway</a:t>
              </a:r>
            </a:p>
          </p:txBody>
        </p:sp>
        <p:grpSp>
          <p:nvGrpSpPr>
            <p:cNvPr id="51" name="Group 50"/>
            <p:cNvGrpSpPr/>
            <p:nvPr/>
          </p:nvGrpSpPr>
          <p:grpSpPr>
            <a:xfrm>
              <a:off x="1415809" y="2302159"/>
              <a:ext cx="307313" cy="307916"/>
              <a:chOff x="609600" y="502508"/>
              <a:chExt cx="395416" cy="395416"/>
            </a:xfrm>
            <a:grpFill/>
          </p:grpSpPr>
          <p:sp>
            <p:nvSpPr>
              <p:cNvPr id="104" name="Rectangle 103"/>
              <p:cNvSpPr/>
              <p:nvPr/>
            </p:nvSpPr>
            <p:spPr>
              <a:xfrm>
                <a:off x="609600" y="502508"/>
                <a:ext cx="395416" cy="3954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961" dirty="0">
                  <a:solidFill>
                    <a:prstClr val="black"/>
                  </a:solidFill>
                  <a:latin typeface="Segoe UI"/>
                  <a:ea typeface="Segoe UI" pitchFamily="34" charset="0"/>
                  <a:cs typeface="Segoe UI" pitchFamily="34" charset="0"/>
                </a:endParaRPr>
              </a:p>
            </p:txBody>
          </p:sp>
          <p:sp>
            <p:nvSpPr>
              <p:cNvPr id="105"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grpFill/>
              <a:ln>
                <a:noFill/>
              </a:ln>
            </p:spPr>
            <p:txBody>
              <a:bodyPr vert="horz" wrap="square" lIns="89617" tIns="44808" rIns="89617" bIns="44808" numCol="1" anchor="t" anchorCtr="0" compatLnSpc="1">
                <a:prstTxWarp prst="textNoShape">
                  <a:avLst/>
                </a:prstTxWarp>
              </a:bodyPr>
              <a:lstStyle/>
              <a:p>
                <a:pPr defTabSz="671715">
                  <a:defRPr/>
                </a:pPr>
                <a:endParaRPr lang="en-US" sz="1372">
                  <a:solidFill>
                    <a:prstClr val="white"/>
                  </a:solidFill>
                  <a:latin typeface="Segoe UI"/>
                </a:endParaRPr>
              </a:p>
            </p:txBody>
          </p:sp>
        </p:grpSp>
        <p:cxnSp>
          <p:nvCxnSpPr>
            <p:cNvPr id="52" name="Straight Arrow Connector 51"/>
            <p:cNvCxnSpPr/>
            <p:nvPr/>
          </p:nvCxnSpPr>
          <p:spPr>
            <a:xfrm flipV="1">
              <a:off x="1743344" y="2435973"/>
              <a:ext cx="3500195" cy="0"/>
            </a:xfrm>
            <a:prstGeom prst="straightConnector1">
              <a:avLst/>
            </a:prstGeom>
            <a:grpFill/>
            <a:ln w="28575">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1743344" y="3202379"/>
              <a:ext cx="2028433" cy="0"/>
            </a:xfrm>
            <a:prstGeom prst="straightConnector1">
              <a:avLst/>
            </a:prstGeom>
            <a:grpFill/>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730875" y="3471657"/>
              <a:ext cx="525263" cy="1"/>
            </a:xfrm>
            <a:prstGeom prst="straightConnector1">
              <a:avLst/>
            </a:prstGeom>
            <a:grpFill/>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1743344" y="3947984"/>
              <a:ext cx="688083" cy="0"/>
            </a:xfrm>
            <a:prstGeom prst="straightConnector1">
              <a:avLst/>
            </a:prstGeom>
            <a:grpFill/>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3368008" y="3958005"/>
              <a:ext cx="415505" cy="0"/>
            </a:xfrm>
            <a:prstGeom prst="straightConnector1">
              <a:avLst/>
            </a:prstGeom>
            <a:grpFill/>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1748839" y="4713573"/>
              <a:ext cx="682074" cy="1"/>
            </a:xfrm>
            <a:prstGeom prst="straightConnector1">
              <a:avLst/>
            </a:prstGeom>
            <a:grpFill/>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3374937" y="4713573"/>
              <a:ext cx="1868601" cy="0"/>
            </a:xfrm>
            <a:prstGeom prst="straightConnector1">
              <a:avLst/>
            </a:prstGeom>
            <a:grpFill/>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rot="16200000">
              <a:off x="603011" y="2646373"/>
              <a:ext cx="1133996" cy="338378"/>
            </a:xfrm>
            <a:prstGeom prst="rect">
              <a:avLst/>
            </a:prstGeom>
            <a:grpFill/>
          </p:spPr>
          <p:txBody>
            <a:bodyPr wrap="none" rtlCol="0">
              <a:spAutoFit/>
            </a:bodyPr>
            <a:lstStyle/>
            <a:p>
              <a:pPr defTabSz="914367">
                <a:defRPr/>
              </a:pPr>
              <a:r>
                <a:rPr lang="en-US" sz="1568" dirty="0">
                  <a:gradFill>
                    <a:gsLst>
                      <a:gs pos="47000">
                        <a:schemeClr val="tx1"/>
                      </a:gs>
                      <a:gs pos="0">
                        <a:schemeClr val="tx1"/>
                      </a:gs>
                    </a:gsLst>
                    <a:lin ang="18900000" scaled="1"/>
                  </a:gradFill>
                  <a:latin typeface="Segoe UI"/>
                </a:rPr>
                <a:t>IP-capable</a:t>
              </a:r>
            </a:p>
          </p:txBody>
        </p:sp>
        <p:sp>
          <p:nvSpPr>
            <p:cNvPr id="60" name="TextBox 59"/>
            <p:cNvSpPr txBox="1"/>
            <p:nvPr/>
          </p:nvSpPr>
          <p:spPr>
            <a:xfrm rot="16200000">
              <a:off x="501572" y="4179674"/>
              <a:ext cx="1316393" cy="338378"/>
            </a:xfrm>
            <a:prstGeom prst="rect">
              <a:avLst/>
            </a:prstGeom>
            <a:grpFill/>
          </p:spPr>
          <p:txBody>
            <a:bodyPr wrap="none" rtlCol="0">
              <a:spAutoFit/>
            </a:bodyPr>
            <a:lstStyle/>
            <a:p>
              <a:pPr algn="ctr" defTabSz="914367">
                <a:defRPr/>
              </a:pPr>
              <a:r>
                <a:rPr lang="en-US" sz="1568" dirty="0">
                  <a:gradFill>
                    <a:gsLst>
                      <a:gs pos="47000">
                        <a:schemeClr val="tx1"/>
                      </a:gs>
                      <a:gs pos="0">
                        <a:schemeClr val="tx1"/>
                      </a:gs>
                    </a:gsLst>
                    <a:lin ang="18900000" scaled="1"/>
                  </a:gradFill>
                  <a:latin typeface="Segoe UI"/>
                </a:rPr>
                <a:t>PAN-devices</a:t>
              </a:r>
            </a:p>
          </p:txBody>
        </p:sp>
        <p:sp>
          <p:nvSpPr>
            <p:cNvPr id="61" name="Rectangle 60"/>
            <p:cNvSpPr/>
            <p:nvPr/>
          </p:nvSpPr>
          <p:spPr>
            <a:xfrm>
              <a:off x="7992413" y="2097088"/>
              <a:ext cx="3054998" cy="1149844"/>
            </a:xfrm>
            <a:prstGeom prst="rect">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Event processing and insight</a:t>
              </a:r>
            </a:p>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(e.g., hot and cold paths)</a:t>
              </a:r>
            </a:p>
          </p:txBody>
        </p:sp>
        <p:sp>
          <p:nvSpPr>
            <p:cNvPr id="62" name="Left-Right Arrow 61"/>
            <p:cNvSpPr/>
            <p:nvPr/>
          </p:nvSpPr>
          <p:spPr>
            <a:xfrm>
              <a:off x="7211000" y="3703374"/>
              <a:ext cx="581359" cy="442996"/>
            </a:xfrm>
            <a:prstGeom prst="leftRightArrow">
              <a:avLst>
                <a:gd name="adj1" fmla="val 37549"/>
                <a:gd name="adj2" fmla="val 3189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a:endParaRPr lang="en-US" sz="1568" b="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ectangle 62"/>
            <p:cNvSpPr/>
            <p:nvPr/>
          </p:nvSpPr>
          <p:spPr>
            <a:xfrm>
              <a:off x="7992413" y="3351159"/>
              <a:ext cx="3054997" cy="1147424"/>
            </a:xfrm>
            <a:prstGeom prst="rect">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Device business logic,</a:t>
              </a:r>
            </a:p>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connectivity monitoring</a:t>
              </a:r>
            </a:p>
          </p:txBody>
        </p:sp>
        <p:sp>
          <p:nvSpPr>
            <p:cNvPr id="64" name="Rectangle 63"/>
            <p:cNvSpPr/>
            <p:nvPr/>
          </p:nvSpPr>
          <p:spPr>
            <a:xfrm>
              <a:off x="7992413" y="4602810"/>
              <a:ext cx="3054997" cy="1147424"/>
            </a:xfrm>
            <a:prstGeom prst="rect">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Application device </a:t>
              </a:r>
              <a:b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b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provisioning and management</a:t>
              </a:r>
            </a:p>
          </p:txBody>
        </p:sp>
        <p:cxnSp>
          <p:nvCxnSpPr>
            <p:cNvPr id="65" name="Straight Connector 64"/>
            <p:cNvCxnSpPr/>
            <p:nvPr/>
          </p:nvCxnSpPr>
          <p:spPr>
            <a:xfrm>
              <a:off x="3532087" y="2087741"/>
              <a:ext cx="0" cy="4033296"/>
            </a:xfrm>
            <a:prstGeom prst="line">
              <a:avLst/>
            </a:prstGeom>
            <a:grpFill/>
            <a:ln w="28575">
              <a:solidFill>
                <a:srgbClr val="777777"/>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532088" y="5774490"/>
              <a:ext cx="862086" cy="511055"/>
            </a:xfrm>
            <a:prstGeom prst="rect">
              <a:avLst/>
            </a:prstGeom>
            <a:grpFill/>
          </p:spPr>
          <p:txBody>
            <a:bodyPr wrap="none" lIns="179259" tIns="143407" rIns="179259" bIns="143407" rtlCol="0">
              <a:spAutoFit/>
            </a:bodyPr>
            <a:lstStyle/>
            <a:p>
              <a:pPr defTabSz="914367">
                <a:lnSpc>
                  <a:spcPct val="90000"/>
                </a:lnSpc>
                <a:spcAft>
                  <a:spcPts val="588"/>
                </a:spcAft>
                <a:defRPr/>
              </a:pPr>
              <a:r>
                <a:rPr lang="en-US" sz="1568">
                  <a:gradFill>
                    <a:gsLst>
                      <a:gs pos="47000">
                        <a:schemeClr val="tx1"/>
                      </a:gs>
                      <a:gs pos="0">
                        <a:schemeClr val="tx1"/>
                      </a:gs>
                    </a:gsLst>
                    <a:lin ang="5400000" scaled="0"/>
                  </a:gradFill>
                  <a:latin typeface="Segoe UI"/>
                </a:rPr>
                <a:t>cloud</a:t>
              </a:r>
            </a:p>
          </p:txBody>
        </p:sp>
        <p:sp>
          <p:nvSpPr>
            <p:cNvPr id="67" name="TextBox 66"/>
            <p:cNvSpPr txBox="1"/>
            <p:nvPr/>
          </p:nvSpPr>
          <p:spPr>
            <a:xfrm>
              <a:off x="2697048" y="5774490"/>
              <a:ext cx="753097" cy="511055"/>
            </a:xfrm>
            <a:prstGeom prst="rect">
              <a:avLst/>
            </a:prstGeom>
            <a:grpFill/>
          </p:spPr>
          <p:txBody>
            <a:bodyPr wrap="none" lIns="179259" tIns="143407" rIns="179259" bIns="143407" rtlCol="0">
              <a:spAutoFit/>
            </a:bodyPr>
            <a:lstStyle/>
            <a:p>
              <a:pPr defTabSz="914367">
                <a:lnSpc>
                  <a:spcPct val="90000"/>
                </a:lnSpc>
                <a:spcAft>
                  <a:spcPts val="588"/>
                </a:spcAft>
                <a:defRPr/>
              </a:pPr>
              <a:r>
                <a:rPr lang="en-US" sz="1568" dirty="0">
                  <a:gradFill>
                    <a:gsLst>
                      <a:gs pos="47000">
                        <a:schemeClr val="tx1"/>
                      </a:gs>
                      <a:gs pos="0">
                        <a:schemeClr val="tx1"/>
                      </a:gs>
                    </a:gsLst>
                    <a:lin ang="5400000" scaled="0"/>
                  </a:gradFill>
                  <a:latin typeface="Segoe UI"/>
                </a:rPr>
                <a:t>field</a:t>
              </a:r>
            </a:p>
          </p:txBody>
        </p:sp>
        <p:grpSp>
          <p:nvGrpSpPr>
            <p:cNvPr id="68" name="Group 67"/>
            <p:cNvGrpSpPr/>
            <p:nvPr/>
          </p:nvGrpSpPr>
          <p:grpSpPr>
            <a:xfrm>
              <a:off x="1415809" y="3048685"/>
              <a:ext cx="307313" cy="307916"/>
              <a:chOff x="609600" y="502508"/>
              <a:chExt cx="395416" cy="395416"/>
            </a:xfrm>
            <a:grpFill/>
          </p:grpSpPr>
          <p:sp>
            <p:nvSpPr>
              <p:cNvPr id="102" name="Rectangle 101"/>
              <p:cNvSpPr/>
              <p:nvPr/>
            </p:nvSpPr>
            <p:spPr>
              <a:xfrm>
                <a:off x="609600" y="502508"/>
                <a:ext cx="395416" cy="3954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961" dirty="0">
                  <a:solidFill>
                    <a:prstClr val="black"/>
                  </a:solidFill>
                  <a:latin typeface="Segoe UI"/>
                  <a:ea typeface="Segoe UI" pitchFamily="34" charset="0"/>
                  <a:cs typeface="Segoe UI" pitchFamily="34" charset="0"/>
                </a:endParaRPr>
              </a:p>
            </p:txBody>
          </p:sp>
          <p:sp>
            <p:nvSpPr>
              <p:cNvPr id="103"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grpFill/>
              <a:ln>
                <a:noFill/>
              </a:ln>
            </p:spPr>
            <p:txBody>
              <a:bodyPr vert="horz" wrap="square" lIns="89617" tIns="44808" rIns="89617" bIns="44808" numCol="1" anchor="t" anchorCtr="0" compatLnSpc="1">
                <a:prstTxWarp prst="textNoShape">
                  <a:avLst/>
                </a:prstTxWarp>
              </a:bodyPr>
              <a:lstStyle/>
              <a:p>
                <a:pPr defTabSz="671715">
                  <a:defRPr/>
                </a:pPr>
                <a:endParaRPr lang="en-US" sz="1372">
                  <a:solidFill>
                    <a:prstClr val="white"/>
                  </a:solidFill>
                  <a:latin typeface="Segoe UI"/>
                </a:endParaRPr>
              </a:p>
            </p:txBody>
          </p:sp>
        </p:grpSp>
        <p:grpSp>
          <p:nvGrpSpPr>
            <p:cNvPr id="69" name="Group 68"/>
            <p:cNvGrpSpPr/>
            <p:nvPr/>
          </p:nvGrpSpPr>
          <p:grpSpPr>
            <a:xfrm>
              <a:off x="1409412" y="3793906"/>
              <a:ext cx="307313" cy="307916"/>
              <a:chOff x="609600" y="502508"/>
              <a:chExt cx="395416" cy="395416"/>
            </a:xfrm>
            <a:grpFill/>
          </p:grpSpPr>
          <p:sp>
            <p:nvSpPr>
              <p:cNvPr id="100" name="Rectangle 99"/>
              <p:cNvSpPr/>
              <p:nvPr/>
            </p:nvSpPr>
            <p:spPr>
              <a:xfrm>
                <a:off x="609600" y="502508"/>
                <a:ext cx="395416" cy="3954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961" dirty="0">
                  <a:solidFill>
                    <a:prstClr val="black"/>
                  </a:solidFill>
                  <a:latin typeface="Segoe UI"/>
                  <a:ea typeface="Segoe UI" pitchFamily="34" charset="0"/>
                  <a:cs typeface="Segoe UI" pitchFamily="34" charset="0"/>
                </a:endParaRPr>
              </a:p>
            </p:txBody>
          </p:sp>
          <p:sp>
            <p:nvSpPr>
              <p:cNvPr id="101"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grpFill/>
              <a:ln>
                <a:noFill/>
              </a:ln>
            </p:spPr>
            <p:txBody>
              <a:bodyPr vert="horz" wrap="square" lIns="89617" tIns="44808" rIns="89617" bIns="44808" numCol="1" anchor="t" anchorCtr="0" compatLnSpc="1">
                <a:prstTxWarp prst="textNoShape">
                  <a:avLst/>
                </a:prstTxWarp>
              </a:bodyPr>
              <a:lstStyle/>
              <a:p>
                <a:pPr defTabSz="671715">
                  <a:defRPr/>
                </a:pPr>
                <a:endParaRPr lang="en-US" sz="1372">
                  <a:solidFill>
                    <a:prstClr val="white"/>
                  </a:solidFill>
                  <a:latin typeface="Segoe UI"/>
                </a:endParaRPr>
              </a:p>
            </p:txBody>
          </p:sp>
        </p:grpSp>
        <p:grpSp>
          <p:nvGrpSpPr>
            <p:cNvPr id="70" name="Group 69"/>
            <p:cNvGrpSpPr/>
            <p:nvPr/>
          </p:nvGrpSpPr>
          <p:grpSpPr>
            <a:xfrm>
              <a:off x="1406880" y="4571303"/>
              <a:ext cx="307313" cy="307916"/>
              <a:chOff x="609600" y="502508"/>
              <a:chExt cx="395416" cy="395416"/>
            </a:xfrm>
            <a:grpFill/>
          </p:grpSpPr>
          <p:sp>
            <p:nvSpPr>
              <p:cNvPr id="98" name="Rectangle 97"/>
              <p:cNvSpPr/>
              <p:nvPr/>
            </p:nvSpPr>
            <p:spPr>
              <a:xfrm>
                <a:off x="609600" y="502508"/>
                <a:ext cx="395416" cy="3954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961" dirty="0">
                  <a:solidFill>
                    <a:prstClr val="black"/>
                  </a:solidFill>
                  <a:latin typeface="Segoe UI"/>
                  <a:ea typeface="Segoe UI" pitchFamily="34" charset="0"/>
                  <a:cs typeface="Segoe UI" pitchFamily="34" charset="0"/>
                </a:endParaRPr>
              </a:p>
            </p:txBody>
          </p:sp>
          <p:sp>
            <p:nvSpPr>
              <p:cNvPr id="99"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grpFill/>
              <a:ln>
                <a:noFill/>
              </a:ln>
            </p:spPr>
            <p:txBody>
              <a:bodyPr vert="horz" wrap="square" lIns="89617" tIns="44808" rIns="89617" bIns="44808" numCol="1" anchor="t" anchorCtr="0" compatLnSpc="1">
                <a:prstTxWarp prst="textNoShape">
                  <a:avLst/>
                </a:prstTxWarp>
              </a:bodyPr>
              <a:lstStyle/>
              <a:p>
                <a:pPr defTabSz="671715">
                  <a:defRPr/>
                </a:pPr>
                <a:endParaRPr lang="en-US" sz="1372">
                  <a:solidFill>
                    <a:prstClr val="white"/>
                  </a:solidFill>
                  <a:latin typeface="Segoe UI"/>
                </a:endParaRPr>
              </a:p>
            </p:txBody>
          </p:sp>
        </p:grpSp>
        <p:sp>
          <p:nvSpPr>
            <p:cNvPr id="71" name="Left-Right Arrow 70"/>
            <p:cNvSpPr/>
            <p:nvPr/>
          </p:nvSpPr>
          <p:spPr>
            <a:xfrm>
              <a:off x="7211000" y="4955025"/>
              <a:ext cx="581359" cy="442996"/>
            </a:xfrm>
            <a:prstGeom prst="leftRightArrow">
              <a:avLst>
                <a:gd name="adj1" fmla="val 37549"/>
                <a:gd name="adj2" fmla="val 3189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a:endParaRPr lang="en-US" sz="1568" b="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Left-Right Arrow 71"/>
            <p:cNvSpPr/>
            <p:nvPr/>
          </p:nvSpPr>
          <p:spPr>
            <a:xfrm>
              <a:off x="7211000" y="2450512"/>
              <a:ext cx="581359" cy="442996"/>
            </a:xfrm>
            <a:prstGeom prst="leftRightArrow">
              <a:avLst>
                <a:gd name="adj1" fmla="val 37549"/>
                <a:gd name="adj2" fmla="val 3189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a:endParaRPr lang="en-US" sz="1568" b="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Frame 5"/>
            <p:cNvSpPr>
              <a:spLocks noChangeAspect="1"/>
            </p:cNvSpPr>
            <p:nvPr/>
          </p:nvSpPr>
          <p:spPr bwMode="auto">
            <a:xfrm>
              <a:off x="2627081" y="3742825"/>
              <a:ext cx="487556" cy="48742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4" name="Picture 73"/>
            <p:cNvPicPr>
              <a:picLocks noChangeAspect="1"/>
            </p:cNvPicPr>
            <p:nvPr/>
          </p:nvPicPr>
          <p:blipFill>
            <a:blip r:embed="rId8">
              <a:clrChange>
                <a:clrFrom>
                  <a:srgbClr val="FFFFFF"/>
                </a:clrFrom>
                <a:clrTo>
                  <a:srgbClr val="FFFFFF">
                    <a:alpha val="0"/>
                  </a:srgbClr>
                </a:clrTo>
              </a:clrChange>
            </a:blip>
            <a:stretch>
              <a:fillRect/>
            </a:stretch>
          </p:blipFill>
          <p:spPr>
            <a:xfrm>
              <a:off x="9851981" y="2346029"/>
              <a:ext cx="1171302" cy="607341"/>
            </a:xfrm>
            <a:prstGeom prst="rect">
              <a:avLst/>
            </a:prstGeom>
            <a:grpFill/>
          </p:spPr>
        </p:pic>
        <p:grpSp>
          <p:nvGrpSpPr>
            <p:cNvPr id="75" name="Group 74"/>
            <p:cNvGrpSpPr/>
            <p:nvPr/>
          </p:nvGrpSpPr>
          <p:grpSpPr>
            <a:xfrm>
              <a:off x="10342221" y="4919573"/>
              <a:ext cx="417153" cy="414539"/>
              <a:chOff x="13858399" y="2733933"/>
              <a:chExt cx="425518" cy="422851"/>
            </a:xfrm>
            <a:grpFill/>
          </p:grpSpPr>
          <p:grpSp>
            <p:nvGrpSpPr>
              <p:cNvPr id="94" name="Group 93"/>
              <p:cNvGrpSpPr/>
              <p:nvPr/>
            </p:nvGrpSpPr>
            <p:grpSpPr>
              <a:xfrm>
                <a:off x="13858399" y="2733933"/>
                <a:ext cx="425518" cy="422851"/>
                <a:chOff x="7536568" y="3223995"/>
                <a:chExt cx="617962" cy="614088"/>
              </a:xfrm>
              <a:grpFill/>
            </p:grpSpPr>
            <p:sp>
              <p:nvSpPr>
                <p:cNvPr id="96" name="Freeform 95"/>
                <p:cNvSpPr/>
                <p:nvPr/>
              </p:nvSpPr>
              <p:spPr bwMode="auto">
                <a:xfrm>
                  <a:off x="7536568" y="3293206"/>
                  <a:ext cx="617962" cy="544877"/>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Freeform 96"/>
                <p:cNvSpPr/>
                <p:nvPr/>
              </p:nvSpPr>
              <p:spPr bwMode="auto">
                <a:xfrm>
                  <a:off x="7903231" y="3223995"/>
                  <a:ext cx="205183" cy="29439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183" h="294392">
                      <a:moveTo>
                        <a:pt x="98131" y="0"/>
                      </a:moveTo>
                      <a:lnTo>
                        <a:pt x="0" y="165038"/>
                      </a:lnTo>
                      <a:lnTo>
                        <a:pt x="93671" y="165038"/>
                      </a:lnTo>
                      <a:lnTo>
                        <a:pt x="17842" y="294392"/>
                      </a:lnTo>
                      <a:lnTo>
                        <a:pt x="205183" y="120433"/>
                      </a:lnTo>
                      <a:lnTo>
                        <a:pt x="124894" y="115972"/>
                      </a:lnTo>
                      <a:lnTo>
                        <a:pt x="196262" y="13381"/>
                      </a:lnTo>
                      <a:lnTo>
                        <a:pt x="98131"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5" name="Freeform 94"/>
              <p:cNvSpPr/>
              <p:nvPr/>
            </p:nvSpPr>
            <p:spPr bwMode="auto">
              <a:xfrm>
                <a:off x="14119326" y="2749359"/>
                <a:ext cx="122921" cy="17171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 name="connsiteX0" fmla="*/ 98131 w 223336"/>
                  <a:gd name="connsiteY0" fmla="*/ 0 h 294392"/>
                  <a:gd name="connsiteX1" fmla="*/ 0 w 223336"/>
                  <a:gd name="connsiteY1" fmla="*/ 165038 h 294392"/>
                  <a:gd name="connsiteX2" fmla="*/ 93671 w 223336"/>
                  <a:gd name="connsiteY2" fmla="*/ 165038 h 294392"/>
                  <a:gd name="connsiteX3" fmla="*/ 17842 w 223336"/>
                  <a:gd name="connsiteY3" fmla="*/ 294392 h 294392"/>
                  <a:gd name="connsiteX4" fmla="*/ 223336 w 223336"/>
                  <a:gd name="connsiteY4" fmla="*/ 123197 h 294392"/>
                  <a:gd name="connsiteX5" fmla="*/ 124894 w 223336"/>
                  <a:gd name="connsiteY5" fmla="*/ 115972 h 294392"/>
                  <a:gd name="connsiteX6" fmla="*/ 196262 w 223336"/>
                  <a:gd name="connsiteY6" fmla="*/ 13381 h 294392"/>
                  <a:gd name="connsiteX7" fmla="*/ 98131 w 223336"/>
                  <a:gd name="connsiteY7" fmla="*/ 0 h 294392"/>
                  <a:gd name="connsiteX0" fmla="*/ 98131 w 223336"/>
                  <a:gd name="connsiteY0" fmla="*/ 0 h 298077"/>
                  <a:gd name="connsiteX1" fmla="*/ 0 w 223336"/>
                  <a:gd name="connsiteY1" fmla="*/ 165038 h 298077"/>
                  <a:gd name="connsiteX2" fmla="*/ 93671 w 223336"/>
                  <a:gd name="connsiteY2" fmla="*/ 165038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09912 w 223336"/>
                  <a:gd name="connsiteY2" fmla="*/ 163196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19466 w 223336"/>
                  <a:gd name="connsiteY2" fmla="*/ 165039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4 w 223336"/>
                  <a:gd name="connsiteY5" fmla="*/ 115972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3 w 223336"/>
                  <a:gd name="connsiteY5" fmla="*/ 117815 h 300841"/>
                  <a:gd name="connsiteX6" fmla="*/ 196262 w 223336"/>
                  <a:gd name="connsiteY6" fmla="*/ 13381 h 300841"/>
                  <a:gd name="connsiteX7" fmla="*/ 98131 w 223336"/>
                  <a:gd name="connsiteY7" fmla="*/ 0 h 30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336" h="300841">
                    <a:moveTo>
                      <a:pt x="98131" y="0"/>
                    </a:moveTo>
                    <a:lnTo>
                      <a:pt x="0" y="165038"/>
                    </a:lnTo>
                    <a:lnTo>
                      <a:pt x="119466" y="165039"/>
                    </a:lnTo>
                    <a:lnTo>
                      <a:pt x="28351" y="300841"/>
                    </a:lnTo>
                    <a:lnTo>
                      <a:pt x="223336" y="123197"/>
                    </a:lnTo>
                    <a:lnTo>
                      <a:pt x="124893" y="117815"/>
                    </a:lnTo>
                    <a:lnTo>
                      <a:pt x="196262" y="13381"/>
                    </a:lnTo>
                    <a:lnTo>
                      <a:pt x="98131"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6" name="Group 75"/>
            <p:cNvGrpSpPr/>
            <p:nvPr/>
          </p:nvGrpSpPr>
          <p:grpSpPr>
            <a:xfrm>
              <a:off x="10185895" y="3649027"/>
              <a:ext cx="652771" cy="569163"/>
              <a:chOff x="10444863" y="4012100"/>
              <a:chExt cx="665860" cy="580576"/>
            </a:xfrm>
            <a:grpFill/>
          </p:grpSpPr>
          <p:sp>
            <p:nvSpPr>
              <p:cNvPr id="91" name="Freeform 90"/>
              <p:cNvSpPr>
                <a:spLocks noEditPoints="1"/>
              </p:cNvSpPr>
              <p:nvPr/>
            </p:nvSpPr>
            <p:spPr bwMode="auto">
              <a:xfrm>
                <a:off x="10444863" y="4012100"/>
                <a:ext cx="428972" cy="431004"/>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defRPr/>
                </a:pPr>
                <a:endParaRPr lang="en-US" sz="88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Freeform 91"/>
              <p:cNvSpPr>
                <a:spLocks noEditPoints="1"/>
              </p:cNvSpPr>
              <p:nvPr/>
            </p:nvSpPr>
            <p:spPr bwMode="auto">
              <a:xfrm>
                <a:off x="10848628" y="4056299"/>
                <a:ext cx="262095" cy="26333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defRPr/>
                </a:pPr>
                <a:endParaRPr lang="en-US" sz="88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Freeform 92"/>
              <p:cNvSpPr>
                <a:spLocks noEditPoints="1"/>
              </p:cNvSpPr>
              <p:nvPr/>
            </p:nvSpPr>
            <p:spPr bwMode="auto">
              <a:xfrm>
                <a:off x="10744655" y="4276436"/>
                <a:ext cx="314749" cy="31624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defRPr/>
                </a:pPr>
                <a:endParaRPr lang="en-US" sz="882">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7" name="Group 76"/>
            <p:cNvGrpSpPr/>
            <p:nvPr/>
          </p:nvGrpSpPr>
          <p:grpSpPr>
            <a:xfrm>
              <a:off x="3868709" y="2795040"/>
              <a:ext cx="767555" cy="479963"/>
              <a:chOff x="7966852" y="2699664"/>
              <a:chExt cx="782946" cy="489587"/>
            </a:xfrm>
            <a:grpFill/>
          </p:grpSpPr>
          <p:sp>
            <p:nvSpPr>
              <p:cNvPr id="80" name="Freeform 79"/>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grpFill/>
              <a:ln w="28575">
                <a:gradFill flip="none" rotWithShape="1">
                  <a:gsLst>
                    <a:gs pos="50000">
                      <a:srgbClr val="5EB6DA"/>
                    </a:gs>
                    <a:gs pos="50000">
                      <a:srgbClr val="3999C6"/>
                    </a:gs>
                  </a:gsLst>
                  <a:lin ang="8100000" scaled="1"/>
                  <a:tileRect/>
                </a:grad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914367">
                  <a:lnSpc>
                    <a:spcPct val="80000"/>
                  </a:lnSpc>
                  <a:defRPr/>
                </a:pPr>
                <a:endParaRPr lang="en-US" sz="4705">
                  <a:solidFill>
                    <a:srgbClr val="FFFFFF"/>
                  </a:solidFill>
                  <a:latin typeface="Segoe UI Light"/>
                </a:endParaRPr>
              </a:p>
            </p:txBody>
          </p:sp>
          <p:grpSp>
            <p:nvGrpSpPr>
              <p:cNvPr id="81" name="Group 80"/>
              <p:cNvGrpSpPr/>
              <p:nvPr/>
            </p:nvGrpSpPr>
            <p:grpSpPr>
              <a:xfrm>
                <a:off x="8188271" y="2851116"/>
                <a:ext cx="257445" cy="288170"/>
                <a:chOff x="3876323" y="2412935"/>
                <a:chExt cx="981584" cy="1503227"/>
              </a:xfrm>
              <a:grpFill/>
            </p:grpSpPr>
            <p:grpSp>
              <p:nvGrpSpPr>
                <p:cNvPr id="82" name="Group 81"/>
                <p:cNvGrpSpPr/>
                <p:nvPr/>
              </p:nvGrpSpPr>
              <p:grpSpPr>
                <a:xfrm>
                  <a:off x="4075337" y="2655193"/>
                  <a:ext cx="640701" cy="978962"/>
                  <a:chOff x="3978978" y="2691315"/>
                  <a:chExt cx="745467" cy="1374671"/>
                </a:xfrm>
                <a:grpFill/>
              </p:grpSpPr>
              <p:sp>
                <p:nvSpPr>
                  <p:cNvPr id="85" name="Rectangle 84"/>
                  <p:cNvSpPr/>
                  <p:nvPr>
                    <p:custDataLst>
                      <p:tags r:id="rId1"/>
                    </p:custDataLst>
                  </p:nvPr>
                </p:nvSpPr>
                <p:spPr bwMode="auto">
                  <a:xfrm>
                    <a:off x="3978978" y="2691315"/>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86" name="Rectangle 85"/>
                  <p:cNvSpPr/>
                  <p:nvPr>
                    <p:custDataLst>
                      <p:tags r:id="rId2"/>
                    </p:custDataLst>
                  </p:nvPr>
                </p:nvSpPr>
                <p:spPr bwMode="auto">
                  <a:xfrm>
                    <a:off x="4269686" y="2945333"/>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87" name="Rectangle 86"/>
                  <p:cNvSpPr/>
                  <p:nvPr>
                    <p:custDataLst>
                      <p:tags r:id="rId3"/>
                    </p:custDataLst>
                  </p:nvPr>
                </p:nvSpPr>
                <p:spPr bwMode="auto">
                  <a:xfrm>
                    <a:off x="3978978" y="3195771"/>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88" name="Rectangle 87"/>
                  <p:cNvSpPr/>
                  <p:nvPr>
                    <p:custDataLst>
                      <p:tags r:id="rId4"/>
                    </p:custDataLst>
                  </p:nvPr>
                </p:nvSpPr>
                <p:spPr bwMode="auto">
                  <a:xfrm>
                    <a:off x="4269686" y="3482449"/>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89" name="Rectangle 88"/>
                  <p:cNvSpPr/>
                  <p:nvPr>
                    <p:custDataLst>
                      <p:tags r:id="rId5"/>
                    </p:custDataLst>
                  </p:nvPr>
                </p:nvSpPr>
                <p:spPr bwMode="auto">
                  <a:xfrm>
                    <a:off x="3978978" y="3700226"/>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90" name="Rectangle 89"/>
                  <p:cNvSpPr/>
                  <p:nvPr>
                    <p:custDataLst>
                      <p:tags r:id="rId6"/>
                    </p:custDataLst>
                  </p:nvPr>
                </p:nvSpPr>
                <p:spPr bwMode="auto">
                  <a:xfrm>
                    <a:off x="4541565" y="3194355"/>
                    <a:ext cx="18288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grpSp>
            <p:sp>
              <p:nvSpPr>
                <p:cNvPr id="83" name="Freeform 82"/>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84" name="Freeform 83"/>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grpSp>
        </p:grpSp>
        <p:sp>
          <p:nvSpPr>
            <p:cNvPr id="78" name="IoT"/>
            <p:cNvSpPr/>
            <p:nvPr/>
          </p:nvSpPr>
          <p:spPr>
            <a:xfrm>
              <a:off x="5263667" y="2097088"/>
              <a:ext cx="1747279" cy="3653146"/>
            </a:xfrm>
            <a:prstGeom prst="rect">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961"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IoT Hub</a:t>
              </a:r>
            </a:p>
          </p:txBody>
        </p:sp>
        <p:pic>
          <p:nvPicPr>
            <p:cNvPr id="79" name="Group 52"/>
            <p:cNvPicPr>
              <a:picLocks noChangeArrowheads="1"/>
            </p:cNvPicPr>
            <p:nvPr/>
          </p:nvPicPr>
          <p:blipFill>
            <a:blip r:embed="rId9">
              <a:biLevel thresh="25000"/>
              <a:extLst>
                <a:ext uri="{28A0092B-C50C-407E-A947-70E740481C1C}">
                  <a14:useLocalDpi xmlns:a14="http://schemas.microsoft.com/office/drawing/2010/main" val="0"/>
                </a:ext>
              </a:extLst>
            </a:blip>
            <a:srcRect r="-632"/>
            <a:stretch>
              <a:fillRect/>
            </a:stretch>
          </p:blipFill>
          <p:spPr bwMode="auto">
            <a:xfrm>
              <a:off x="5890056" y="3649027"/>
              <a:ext cx="490693" cy="494198"/>
            </a:xfrm>
            <a:prstGeom prst="rect">
              <a:avLst/>
            </a:prstGeom>
            <a:grpFill/>
            <a:extLst/>
          </p:spPr>
        </p:pic>
      </p:grpSp>
    </p:spTree>
    <p:extLst>
      <p:ext uri="{BB962C8B-B14F-4D97-AF65-F5344CB8AC3E}">
        <p14:creationId xmlns:p14="http://schemas.microsoft.com/office/powerpoint/2010/main" val="44239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6497" y="365760"/>
            <a:ext cx="10984230" cy="1325562"/>
          </a:xfrm>
        </p:spPr>
        <p:txBody>
          <a:bodyPr/>
          <a:lstStyle/>
          <a:p>
            <a:r>
              <a:rPr lang="en-GB" dirty="0">
                <a:solidFill>
                  <a:srgbClr val="0070C0"/>
                </a:solidFill>
              </a:rPr>
              <a:t>Azure IoT Starter Kits</a:t>
            </a:r>
          </a:p>
        </p:txBody>
      </p:sp>
      <p:sp>
        <p:nvSpPr>
          <p:cNvPr id="6" name="Content Placeholder 5"/>
          <p:cNvSpPr>
            <a:spLocks noGrp="1"/>
          </p:cNvSpPr>
          <p:nvPr>
            <p:ph idx="1"/>
          </p:nvPr>
        </p:nvSpPr>
        <p:spPr>
          <a:xfrm>
            <a:off x="376497" y="1679576"/>
            <a:ext cx="4221103" cy="4351337"/>
          </a:xfrm>
        </p:spPr>
        <p:txBody>
          <a:bodyPr/>
          <a:lstStyle/>
          <a:p>
            <a:r>
              <a:rPr lang="en-GB" dirty="0">
                <a:solidFill>
                  <a:srgbClr val="0070C0"/>
                </a:solidFill>
              </a:rPr>
              <a:t>Five ‘Azure Certified for IoT’ development boards, with actuators, sensors, etc.</a:t>
            </a:r>
          </a:p>
          <a:p>
            <a:r>
              <a:rPr lang="en-GB" dirty="0">
                <a:solidFill>
                  <a:srgbClr val="0070C0"/>
                </a:solidFill>
              </a:rPr>
              <a:t>Designed to quickly and inexpensively build IoT prototypes</a:t>
            </a:r>
          </a:p>
          <a:p>
            <a:endParaRPr lang="en-GB" dirty="0">
              <a:solidFill>
                <a:srgbClr val="0070C0"/>
              </a:solidFill>
            </a:endParaRPr>
          </a:p>
        </p:txBody>
      </p:sp>
      <p:pic>
        <p:nvPicPr>
          <p:cNvPr id="7" name="Picture 6"/>
          <p:cNvPicPr>
            <a:picLocks noChangeAspect="1"/>
          </p:cNvPicPr>
          <p:nvPr/>
        </p:nvPicPr>
        <p:blipFill>
          <a:blip r:embed="rId2"/>
          <a:stretch>
            <a:fillRect/>
          </a:stretch>
        </p:blipFill>
        <p:spPr>
          <a:xfrm>
            <a:off x="4791098" y="1746885"/>
            <a:ext cx="7138964" cy="4459605"/>
          </a:xfrm>
          <a:prstGeom prst="rect">
            <a:avLst/>
          </a:prstGeom>
        </p:spPr>
      </p:pic>
      <p:pic>
        <p:nvPicPr>
          <p:cNvPr id="8" name="Picture 7"/>
          <p:cNvPicPr>
            <a:picLocks noChangeAspect="1"/>
          </p:cNvPicPr>
          <p:nvPr/>
        </p:nvPicPr>
        <p:blipFill>
          <a:blip r:embed="rId3"/>
          <a:stretch>
            <a:fillRect/>
          </a:stretch>
        </p:blipFill>
        <p:spPr>
          <a:xfrm>
            <a:off x="10548937" y="98107"/>
            <a:ext cx="1381125" cy="1381125"/>
          </a:xfrm>
          <a:prstGeom prst="rect">
            <a:avLst/>
          </a:prstGeom>
        </p:spPr>
      </p:pic>
    </p:spTree>
    <p:extLst>
      <p:ext uri="{BB962C8B-B14F-4D97-AF65-F5344CB8AC3E}">
        <p14:creationId xmlns:p14="http://schemas.microsoft.com/office/powerpoint/2010/main" val="1561553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265747"/>
            <a:ext cx="10515600" cy="1325562"/>
          </a:xfrm>
        </p:spPr>
        <p:txBody>
          <a:bodyPr/>
          <a:lstStyle/>
          <a:p>
            <a:r>
              <a:rPr lang="en-GB" dirty="0">
                <a:solidFill>
                  <a:srgbClr val="0070C0"/>
                </a:solidFill>
              </a:rPr>
              <a:t>Azure IoT Hub and Devices</a:t>
            </a:r>
          </a:p>
        </p:txBody>
      </p:sp>
      <p:sp>
        <p:nvSpPr>
          <p:cNvPr id="3" name="Content Placeholder 2"/>
          <p:cNvSpPr>
            <a:spLocks noGrp="1"/>
          </p:cNvSpPr>
          <p:nvPr>
            <p:ph idx="1"/>
          </p:nvPr>
        </p:nvSpPr>
        <p:spPr>
          <a:xfrm>
            <a:off x="845127" y="1591309"/>
            <a:ext cx="10515600" cy="4614863"/>
          </a:xfrm>
        </p:spPr>
        <p:txBody>
          <a:bodyPr>
            <a:normAutofit/>
          </a:bodyPr>
          <a:lstStyle/>
          <a:p>
            <a:r>
              <a:rPr lang="en-GB" sz="3200" dirty="0">
                <a:solidFill>
                  <a:srgbClr val="00B0F0"/>
                </a:solidFill>
              </a:rPr>
              <a:t>Azure IoT Hub device management</a:t>
            </a:r>
          </a:p>
          <a:p>
            <a:pPr lvl="1"/>
            <a:r>
              <a:rPr lang="en-GB" sz="2800" dirty="0">
                <a:solidFill>
                  <a:srgbClr val="00B0F0"/>
                </a:solidFill>
              </a:rPr>
              <a:t>Easier and more cost-effective to remotely maintain, interact with and manage IoT devices at scale</a:t>
            </a:r>
          </a:p>
          <a:p>
            <a:pPr lvl="1"/>
            <a:r>
              <a:rPr lang="en-GB" sz="2800" dirty="0">
                <a:solidFill>
                  <a:srgbClr val="00B0F0"/>
                </a:solidFill>
              </a:rPr>
              <a:t>Manage millions of devices supporting the LWM2M protocol</a:t>
            </a:r>
          </a:p>
          <a:p>
            <a:pPr lvl="1"/>
            <a:endParaRPr lang="en-GB" sz="2800" dirty="0">
              <a:solidFill>
                <a:srgbClr val="00B0F0"/>
              </a:solidFill>
            </a:endParaRPr>
          </a:p>
          <a:p>
            <a:r>
              <a:rPr lang="en-GB" sz="3200" dirty="0">
                <a:solidFill>
                  <a:srgbClr val="00B0F0"/>
                </a:solidFill>
              </a:rPr>
              <a:t>Azure IoT Gateway SDK preview</a:t>
            </a:r>
          </a:p>
          <a:p>
            <a:pPr lvl="1"/>
            <a:r>
              <a:rPr lang="en-GB" sz="2800" dirty="0">
                <a:solidFill>
                  <a:srgbClr val="00B0F0"/>
                </a:solidFill>
              </a:rPr>
              <a:t>Enables legacy devices and sensors to connect to the Azure cloud without having to replace existing infrastructure</a:t>
            </a:r>
          </a:p>
          <a:p>
            <a:pPr lvl="1"/>
            <a:r>
              <a:rPr lang="en-GB" sz="2800" dirty="0">
                <a:solidFill>
                  <a:srgbClr val="00B0F0"/>
                </a:solidFill>
              </a:rPr>
              <a:t>Basis for edge intelligence capabilities such as encryption, annotation, pre-processing, filtering, etc.</a:t>
            </a:r>
          </a:p>
        </p:txBody>
      </p:sp>
    </p:spTree>
    <p:extLst>
      <p:ext uri="{BB962C8B-B14F-4D97-AF65-F5344CB8AC3E}">
        <p14:creationId xmlns:p14="http://schemas.microsoft.com/office/powerpoint/2010/main" val="13277934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3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TM02900720[[fn=Integral]]</Template>
  <TotalTime>254</TotalTime>
  <Words>2149</Words>
  <Application>Microsoft Office PowerPoint</Application>
  <PresentationFormat>Widescreen</PresentationFormat>
  <Paragraphs>382</Paragraphs>
  <Slides>23</Slides>
  <Notes>9</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2</vt:i4>
      </vt:variant>
      <vt:variant>
        <vt:lpstr>Slide Titles</vt:lpstr>
      </vt:variant>
      <vt:variant>
        <vt:i4>23</vt:i4>
      </vt:variant>
    </vt:vector>
  </HeadingPairs>
  <TitlesOfParts>
    <vt:vector size="41" baseType="lpstr">
      <vt:lpstr>MS PGothic</vt:lpstr>
      <vt:lpstr>MS PGothic</vt:lpstr>
      <vt:lpstr>Arial</vt:lpstr>
      <vt:lpstr>Arial Unicode MS</vt:lpstr>
      <vt:lpstr>Calibri</vt:lpstr>
      <vt:lpstr>Calibri Light</vt:lpstr>
      <vt:lpstr>Consolas</vt:lpstr>
      <vt:lpstr>Segoe UI</vt:lpstr>
      <vt:lpstr>Segoe UI Light</vt:lpstr>
      <vt:lpstr>Segoe UI Semibold</vt:lpstr>
      <vt:lpstr>Segoe UI Semilight</vt:lpstr>
      <vt:lpstr>Times New Roman</vt:lpstr>
      <vt:lpstr>Wingdings</vt:lpstr>
      <vt:lpstr>Wingdings 2</vt:lpstr>
      <vt:lpstr>HDOfficeLightV0</vt:lpstr>
      <vt:lpstr>1_Windows Threshold</vt:lpstr>
      <vt:lpstr>think-cell Slide</vt:lpstr>
      <vt:lpstr>Bitmap Image</vt:lpstr>
      <vt:lpstr>PowerPoint Presentation</vt:lpstr>
      <vt:lpstr>From large scale….</vt:lpstr>
      <vt:lpstr> …. to this</vt:lpstr>
      <vt:lpstr>PowerPoint Presentation</vt:lpstr>
      <vt:lpstr>Analytics and IoT - Transform data into intelligent action</vt:lpstr>
      <vt:lpstr>Connect &amp; Control Azure IoT Hub</vt:lpstr>
      <vt:lpstr>Azure IoT Hub</vt:lpstr>
      <vt:lpstr>Azure IoT Starter Kits</vt:lpstr>
      <vt:lpstr>Azure IoT Hub and Devices</vt:lpstr>
      <vt:lpstr>Event Processing Azure Stream Analytics</vt:lpstr>
      <vt:lpstr>Real time event processing</vt:lpstr>
      <vt:lpstr>Working with Streaming Data</vt:lpstr>
      <vt:lpstr>Windowing Concepts</vt:lpstr>
      <vt:lpstr>Data Visualization Power BI</vt:lpstr>
      <vt:lpstr>PowerPoint Presentation</vt:lpstr>
      <vt:lpstr>Power BI Embedded </vt:lpstr>
      <vt:lpstr>PowerPoint Presentation</vt:lpstr>
      <vt:lpstr>Azure IoT Suite</vt:lpstr>
      <vt:lpstr>Azure IoT Suite - Remote Monitoring </vt:lpstr>
      <vt:lpstr>Microsoft Band</vt:lpstr>
      <vt:lpstr>PowerPoint Presentation</vt:lpstr>
      <vt:lpstr>Band on the Run   Architecture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Gristwood</dc:creator>
  <cp:lastModifiedBy>David Gristwood</cp:lastModifiedBy>
  <cp:revision>29</cp:revision>
  <dcterms:created xsi:type="dcterms:W3CDTF">2016-04-15T14:05:49Z</dcterms:created>
  <dcterms:modified xsi:type="dcterms:W3CDTF">2016-04-19T10:53:45Z</dcterms:modified>
</cp:coreProperties>
</file>